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s/slide47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slides/slide4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5" r:id="rId3"/>
    <p:sldId id="270" r:id="rId4"/>
    <p:sldId id="263" r:id="rId5"/>
    <p:sldId id="271" r:id="rId6"/>
    <p:sldId id="272" r:id="rId7"/>
    <p:sldId id="262" r:id="rId8"/>
    <p:sldId id="274" r:id="rId9"/>
    <p:sldId id="273" r:id="rId10"/>
    <p:sldId id="257" r:id="rId11"/>
    <p:sldId id="275" r:id="rId12"/>
    <p:sldId id="269" r:id="rId13"/>
    <p:sldId id="276" r:id="rId14"/>
    <p:sldId id="277" r:id="rId15"/>
    <p:sldId id="278" r:id="rId16"/>
    <p:sldId id="258" r:id="rId17"/>
    <p:sldId id="279" r:id="rId18"/>
    <p:sldId id="281" r:id="rId19"/>
    <p:sldId id="282" r:id="rId20"/>
    <p:sldId id="280" r:id="rId21"/>
    <p:sldId id="285" r:id="rId22"/>
    <p:sldId id="286" r:id="rId23"/>
    <p:sldId id="284" r:id="rId24"/>
    <p:sldId id="287" r:id="rId25"/>
    <p:sldId id="288" r:id="rId26"/>
    <p:sldId id="289" r:id="rId27"/>
    <p:sldId id="290" r:id="rId28"/>
    <p:sldId id="291" r:id="rId29"/>
    <p:sldId id="292" r:id="rId30"/>
    <p:sldId id="293" r:id="rId31"/>
    <p:sldId id="294" r:id="rId32"/>
    <p:sldId id="295" r:id="rId33"/>
    <p:sldId id="296" r:id="rId34"/>
    <p:sldId id="297" r:id="rId35"/>
    <p:sldId id="298" r:id="rId36"/>
    <p:sldId id="299" r:id="rId37"/>
    <p:sldId id="300" r:id="rId38"/>
    <p:sldId id="301" r:id="rId39"/>
    <p:sldId id="302" r:id="rId40"/>
    <p:sldId id="305" r:id="rId41"/>
    <p:sldId id="306" r:id="rId42"/>
    <p:sldId id="307" r:id="rId43"/>
    <p:sldId id="308" r:id="rId44"/>
    <p:sldId id="309" r:id="rId45"/>
    <p:sldId id="310" r:id="rId46"/>
    <p:sldId id="303" r:id="rId47"/>
    <p:sldId id="304" r:id="rId48"/>
    <p:sldId id="311" r:id="rId4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C18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-84" y="-4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F91AE-D095-47D1-ABD2-37982587A8FE}" type="datetimeFigureOut">
              <a:rPr lang="en-GB" smtClean="0"/>
              <a:pPr/>
              <a:t>13/12/2013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5AD5D5-0131-41E8-8D1B-E1F2977C1AAC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F91AE-D095-47D1-ABD2-37982587A8FE}" type="datetimeFigureOut">
              <a:rPr lang="en-GB" smtClean="0"/>
              <a:pPr/>
              <a:t>13/12/2013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5AD5D5-0131-41E8-8D1B-E1F2977C1AAC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F91AE-D095-47D1-ABD2-37982587A8FE}" type="datetimeFigureOut">
              <a:rPr lang="en-GB" smtClean="0"/>
              <a:pPr/>
              <a:t>13/12/2013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5AD5D5-0131-41E8-8D1B-E1F2977C1AAC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F91AE-D095-47D1-ABD2-37982587A8FE}" type="datetimeFigureOut">
              <a:rPr lang="en-GB" smtClean="0"/>
              <a:pPr/>
              <a:t>13/12/2013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5AD5D5-0131-41E8-8D1B-E1F2977C1AAC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F91AE-D095-47D1-ABD2-37982587A8FE}" type="datetimeFigureOut">
              <a:rPr lang="en-GB" smtClean="0"/>
              <a:pPr/>
              <a:t>13/12/2013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5AD5D5-0131-41E8-8D1B-E1F2977C1AAC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F91AE-D095-47D1-ABD2-37982587A8FE}" type="datetimeFigureOut">
              <a:rPr lang="en-GB" smtClean="0"/>
              <a:pPr/>
              <a:t>13/12/2013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5AD5D5-0131-41E8-8D1B-E1F2977C1AAC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F91AE-D095-47D1-ABD2-37982587A8FE}" type="datetimeFigureOut">
              <a:rPr lang="en-GB" smtClean="0"/>
              <a:pPr/>
              <a:t>13/12/2013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5AD5D5-0131-41E8-8D1B-E1F2977C1AAC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F91AE-D095-47D1-ABD2-37982587A8FE}" type="datetimeFigureOut">
              <a:rPr lang="en-GB" smtClean="0"/>
              <a:pPr/>
              <a:t>13/12/2013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5AD5D5-0131-41E8-8D1B-E1F2977C1AAC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F91AE-D095-47D1-ABD2-37982587A8FE}" type="datetimeFigureOut">
              <a:rPr lang="en-GB" smtClean="0"/>
              <a:pPr/>
              <a:t>13/12/2013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5AD5D5-0131-41E8-8D1B-E1F2977C1AAC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F91AE-D095-47D1-ABD2-37982587A8FE}" type="datetimeFigureOut">
              <a:rPr lang="en-GB" smtClean="0"/>
              <a:pPr/>
              <a:t>13/12/2013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5AD5D5-0131-41E8-8D1B-E1F2977C1AAC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F91AE-D095-47D1-ABD2-37982587A8FE}" type="datetimeFigureOut">
              <a:rPr lang="en-GB" smtClean="0"/>
              <a:pPr/>
              <a:t>13/12/2013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5AD5D5-0131-41E8-8D1B-E1F2977C1AAC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7F91AE-D095-47D1-ABD2-37982587A8FE}" type="datetimeFigureOut">
              <a:rPr lang="en-GB" smtClean="0"/>
              <a:pPr/>
              <a:t>13/12/2013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5AD5D5-0131-41E8-8D1B-E1F2977C1AAC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 txBox="1">
            <a:spLocks noChangeArrowheads="1"/>
          </p:cNvSpPr>
          <p:nvPr/>
        </p:nvSpPr>
        <p:spPr>
          <a:xfrm>
            <a:off x="251520" y="149225"/>
            <a:ext cx="8640960" cy="6448127"/>
          </a:xfrm>
          <a:prstGeom prst="rect">
            <a:avLst/>
          </a:prstGeom>
        </p:spPr>
        <p:txBody>
          <a:bodyPr>
            <a:normAutofit/>
          </a:bodyPr>
          <a:lstStyle/>
          <a:p>
            <a:pPr algn="ctr" eaLnBrk="0" hangingPunct="0"/>
            <a:r>
              <a:rPr lang="en-GB" altLang="zh-CN" sz="5400" b="1" kern="0" dirty="0" smtClean="0">
                <a:solidFill>
                  <a:schemeClr val="accent3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Workshop Seminar</a:t>
            </a:r>
          </a:p>
          <a:p>
            <a:pPr algn="ctr" eaLnBrk="0" hangingPunct="0"/>
            <a:endParaRPr lang="en-GB" altLang="zh-CN" sz="9600" b="1" kern="0" dirty="0" smtClean="0">
              <a:solidFill>
                <a:schemeClr val="accent3">
                  <a:lumMod val="20000"/>
                  <a:lumOff val="8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  <a:p>
            <a:pPr algn="ctr" eaLnBrk="0" hangingPunct="0"/>
            <a:r>
              <a:rPr lang="zh-CN" altLang="en-US" sz="9600" b="1" kern="0" dirty="0" smtClean="0">
                <a:solidFill>
                  <a:schemeClr val="accent3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研</a:t>
            </a:r>
            <a:r>
              <a:rPr lang="zh-CN" altLang="en-US" sz="9600" b="1" kern="0" dirty="0" smtClean="0">
                <a:solidFill>
                  <a:schemeClr val="accent3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讨</a:t>
            </a:r>
            <a:r>
              <a:rPr lang="en-US" altLang="zh-CN" sz="9600" b="1" kern="0" dirty="0" smtClean="0">
                <a:solidFill>
                  <a:schemeClr val="accent3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:</a:t>
            </a:r>
          </a:p>
          <a:p>
            <a:pPr algn="ctr" eaLnBrk="0" hangingPunct="0"/>
            <a:r>
              <a:rPr lang="zh-CN" altLang="en-US" sz="9600" b="1" kern="0" dirty="0" smtClean="0">
                <a:solidFill>
                  <a:schemeClr val="accent3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小</a:t>
            </a:r>
            <a:r>
              <a:rPr lang="zh-CN" altLang="en-US" sz="9600" b="1" kern="0" dirty="0" smtClean="0">
                <a:solidFill>
                  <a:schemeClr val="accent3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组查经</a:t>
            </a:r>
            <a:endParaRPr lang="zh-TW" altLang="en-US" sz="8800" b="1" kern="0" dirty="0">
              <a:solidFill>
                <a:schemeClr val="accent3">
                  <a:lumMod val="20000"/>
                  <a:lumOff val="8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251520" y="149225"/>
            <a:ext cx="8640960" cy="6448127"/>
          </a:xfrm>
          <a:prstGeom prst="rect">
            <a:avLst/>
          </a:prstGeom>
        </p:spPr>
        <p:txBody>
          <a:bodyPr>
            <a:normAutofit/>
          </a:bodyPr>
          <a:lstStyle/>
          <a:p>
            <a:pPr algn="ctr" eaLnBrk="0" hangingPunct="0"/>
            <a:endParaRPr lang="en-US" altLang="zh-CN" sz="7200" b="1" kern="0" dirty="0" smtClean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  <a:p>
            <a:pPr algn="ctr" eaLnBrk="0" hangingPunct="0"/>
            <a:r>
              <a:rPr lang="zh-CN" altLang="en-US" sz="72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圣经</a:t>
            </a:r>
            <a:endParaRPr lang="en-US" altLang="zh-CN" sz="7200" b="1" kern="0" dirty="0" smtClean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  <a:p>
            <a:pPr algn="ctr" eaLnBrk="0" hangingPunct="0"/>
            <a:r>
              <a:rPr lang="en-US" altLang="zh-CN" sz="72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=</a:t>
            </a:r>
            <a:r>
              <a:rPr lang="zh-TW" altLang="en-US" sz="72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 </a:t>
            </a:r>
            <a:r>
              <a:rPr lang="zh-CN" altLang="en-US" sz="72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神</a:t>
            </a:r>
            <a:r>
              <a:rPr lang="zh-CN" altLang="en-US" sz="72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的道理</a:t>
            </a:r>
            <a:r>
              <a:rPr lang="zh-CN" altLang="en-US" sz="72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，</a:t>
            </a:r>
            <a:endParaRPr lang="en-US" altLang="zh-CN" sz="7200" b="1" kern="0" dirty="0" smtClean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  <a:p>
            <a:pPr algn="ctr" eaLnBrk="0" hangingPunct="0"/>
            <a:r>
              <a:rPr lang="zh-CN" altLang="en-US" sz="72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用</a:t>
            </a:r>
            <a:r>
              <a:rPr lang="zh-CN" altLang="en-US" sz="72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人的语言来表达。</a:t>
            </a:r>
            <a:endParaRPr lang="zh-TW" altLang="en-US" sz="6600" b="1" kern="0" dirty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251520" y="149225"/>
            <a:ext cx="8640960" cy="6448127"/>
          </a:xfrm>
          <a:prstGeom prst="rect">
            <a:avLst/>
          </a:prstGeom>
        </p:spPr>
        <p:txBody>
          <a:bodyPr>
            <a:normAutofit/>
          </a:bodyPr>
          <a:lstStyle/>
          <a:p>
            <a:pPr algn="ctr" eaLnBrk="0" hangingPunct="0"/>
            <a:endParaRPr lang="en-US" altLang="zh-CN" sz="7200" b="1" kern="0" dirty="0" smtClean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  <a:p>
            <a:pPr algn="ctr" eaLnBrk="0" hangingPunct="0"/>
            <a:r>
              <a:rPr lang="zh-CN" altLang="en-US" sz="72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解释圣</a:t>
            </a:r>
            <a:r>
              <a:rPr lang="zh-CN" altLang="en-US" sz="72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经</a:t>
            </a:r>
            <a:endParaRPr lang="en-US" altLang="zh-CN" sz="7200" b="1" kern="0" dirty="0" smtClean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  <a:p>
            <a:pPr algn="ctr" eaLnBrk="0" hangingPunct="0"/>
            <a:r>
              <a:rPr lang="en-US" altLang="zh-CN" sz="72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=</a:t>
            </a:r>
            <a:r>
              <a:rPr lang="zh-TW" altLang="en-US" sz="72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 </a:t>
            </a:r>
            <a:r>
              <a:rPr lang="zh-CN" altLang="en-US" sz="72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从</a:t>
            </a:r>
            <a:r>
              <a:rPr lang="zh-CN" altLang="en-US" sz="72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人的语</a:t>
            </a:r>
            <a:r>
              <a:rPr lang="zh-CN" altLang="en-US" sz="72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言</a:t>
            </a:r>
            <a:endParaRPr lang="en-US" altLang="zh-CN" sz="7200" b="1" kern="0" dirty="0" smtClean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  <a:p>
            <a:pPr algn="ctr" eaLnBrk="0" hangingPunct="0"/>
            <a:r>
              <a:rPr lang="zh-CN" altLang="en-US" sz="72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找</a:t>
            </a:r>
            <a:r>
              <a:rPr lang="zh-CN" altLang="en-US" sz="72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着神的真理。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 bright="-26000"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251520" y="149225"/>
            <a:ext cx="8640960" cy="6448127"/>
          </a:xfrm>
          <a:prstGeom prst="rect">
            <a:avLst/>
          </a:prstGeom>
        </p:spPr>
        <p:txBody>
          <a:bodyPr>
            <a:normAutofit/>
          </a:bodyPr>
          <a:lstStyle/>
          <a:p>
            <a:pPr algn="ctr" eaLnBrk="0" hangingPunct="0"/>
            <a:r>
              <a:rPr lang="zh-CN" altLang="en-US" sz="4800" b="1" kern="0" dirty="0" smtClean="0">
                <a:solidFill>
                  <a:srgbClr val="FFFC1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解释圣经 </a:t>
            </a:r>
            <a:r>
              <a:rPr lang="en-US" altLang="zh-CN" sz="4800" b="1" kern="0" dirty="0" smtClean="0">
                <a:solidFill>
                  <a:srgbClr val="FFFC1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-</a:t>
            </a:r>
            <a:r>
              <a:rPr lang="zh-CN" altLang="en-US" sz="4800" b="1" kern="0" dirty="0" smtClean="0">
                <a:solidFill>
                  <a:srgbClr val="FFFC1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「顺其自然</a:t>
            </a:r>
            <a:r>
              <a:rPr lang="zh-CN" altLang="en-US" sz="4800" b="1" kern="0" dirty="0" smtClean="0">
                <a:solidFill>
                  <a:srgbClr val="FFFC1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」</a:t>
            </a:r>
            <a:endParaRPr lang="en-US" altLang="zh-CN" sz="4800" b="1" kern="0" dirty="0" smtClean="0">
              <a:solidFill>
                <a:srgbClr val="FFFC18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  <a:p>
            <a:pPr algn="ctr" eaLnBrk="0" hangingPunct="0"/>
            <a:r>
              <a:rPr lang="en-US" altLang="zh-CN" sz="60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1.</a:t>
            </a:r>
            <a:r>
              <a:rPr lang="zh-CN" altLang="en-US" sz="60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我们要求圣经自</a:t>
            </a:r>
            <a:r>
              <a:rPr lang="zh-CN" altLang="en-US" sz="60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然</a:t>
            </a:r>
            <a:endParaRPr lang="en-US" altLang="zh-CN" sz="6000" b="1" kern="0" dirty="0" smtClean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  <a:p>
            <a:pPr algn="ctr" eaLnBrk="0" hangingPunct="0"/>
            <a:r>
              <a:rPr lang="zh-CN" altLang="en-US" sz="60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（</a:t>
            </a:r>
            <a:r>
              <a:rPr lang="zh-CN" altLang="en-US" sz="60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天然）的意思</a:t>
            </a:r>
            <a:r>
              <a:rPr lang="zh-CN" altLang="en-US" sz="60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：</a:t>
            </a:r>
            <a:endParaRPr lang="en-US" altLang="zh-CN" sz="6000" b="1" kern="0" dirty="0" smtClean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  <a:p>
            <a:pPr algn="ctr" eaLnBrk="0" hangingPunct="0"/>
            <a:r>
              <a:rPr lang="zh-CN" altLang="en-US" sz="48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文</a:t>
            </a:r>
            <a:r>
              <a:rPr lang="zh-CN" altLang="en-US" sz="48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法上的解释</a:t>
            </a:r>
            <a:r>
              <a:rPr lang="zh-CN" altLang="en-US" sz="48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，</a:t>
            </a:r>
            <a:endParaRPr lang="en-US" altLang="zh-CN" sz="4800" b="1" kern="0" dirty="0" smtClean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  <a:p>
            <a:pPr algn="ctr" eaLnBrk="0" hangingPunct="0"/>
            <a:r>
              <a:rPr lang="zh-CN" altLang="en-US" sz="48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注</a:t>
            </a:r>
            <a:r>
              <a:rPr lang="zh-CN" altLang="en-US" sz="48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意上下文</a:t>
            </a:r>
            <a:r>
              <a:rPr lang="zh-CN" altLang="en-US" sz="48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，</a:t>
            </a:r>
            <a:endParaRPr lang="en-US" altLang="zh-CN" sz="4800" b="1" kern="0" dirty="0" smtClean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  <a:p>
            <a:pPr algn="ctr" eaLnBrk="0" hangingPunct="0"/>
            <a:r>
              <a:rPr lang="zh-CN" altLang="en-US" sz="48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明</a:t>
            </a:r>
            <a:r>
              <a:rPr lang="zh-CN" altLang="en-US" sz="48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白字的意义</a:t>
            </a:r>
            <a:r>
              <a:rPr lang="zh-CN" altLang="en-US" sz="48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，</a:t>
            </a:r>
            <a:endParaRPr lang="en-US" altLang="zh-CN" sz="4800" b="1" kern="0" dirty="0" smtClean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  <a:p>
            <a:pPr algn="ctr" eaLnBrk="0" hangingPunct="0"/>
            <a:r>
              <a:rPr lang="zh-CN" altLang="en-US" sz="48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认</a:t>
            </a:r>
            <a:r>
              <a:rPr lang="zh-CN" altLang="en-US" sz="48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识文法。</a:t>
            </a:r>
            <a:endParaRPr lang="zh-TW" altLang="en-US" sz="4400" b="1" kern="0" dirty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 bright="-26000"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251520" y="149225"/>
            <a:ext cx="8640960" cy="6448127"/>
          </a:xfrm>
          <a:prstGeom prst="rect">
            <a:avLst/>
          </a:prstGeom>
        </p:spPr>
        <p:txBody>
          <a:bodyPr>
            <a:normAutofit/>
          </a:bodyPr>
          <a:lstStyle/>
          <a:p>
            <a:pPr algn="ctr" eaLnBrk="0" hangingPunct="0"/>
            <a:r>
              <a:rPr lang="zh-CN" altLang="en-US" sz="4800" b="1" kern="0" dirty="0" smtClean="0">
                <a:solidFill>
                  <a:srgbClr val="FFFC1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解释圣经 </a:t>
            </a:r>
            <a:r>
              <a:rPr lang="en-US" altLang="zh-CN" sz="4800" b="1" kern="0" dirty="0" smtClean="0">
                <a:solidFill>
                  <a:srgbClr val="FFFC1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-</a:t>
            </a:r>
            <a:r>
              <a:rPr lang="zh-CN" altLang="en-US" sz="4800" b="1" kern="0" dirty="0" smtClean="0">
                <a:solidFill>
                  <a:srgbClr val="FFFC1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「顺其自然</a:t>
            </a:r>
            <a:r>
              <a:rPr lang="zh-CN" altLang="en-US" sz="4800" b="1" kern="0" dirty="0" smtClean="0">
                <a:solidFill>
                  <a:srgbClr val="FFFC1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」</a:t>
            </a:r>
            <a:endParaRPr lang="en-US" altLang="zh-CN" sz="4800" b="1" kern="0" dirty="0" smtClean="0">
              <a:solidFill>
                <a:srgbClr val="FFFC18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  <a:p>
            <a:pPr algn="ctr" eaLnBrk="0" hangingPunct="0"/>
            <a:r>
              <a:rPr lang="en-US" altLang="zh-CN" sz="60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2.</a:t>
            </a:r>
            <a:r>
              <a:rPr lang="zh-CN" altLang="en-US" sz="60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我们要求圣经原来的意思：历史的解释</a:t>
            </a:r>
            <a:r>
              <a:rPr lang="zh-CN" altLang="en-US" sz="60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，</a:t>
            </a:r>
            <a:endParaRPr lang="en-US" altLang="zh-CN" sz="6000" b="1" kern="0" dirty="0" smtClean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  <a:p>
            <a:pPr algn="ctr" eaLnBrk="0" hangingPunct="0"/>
            <a:r>
              <a:rPr lang="zh-CN" altLang="en-US" sz="48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抓</a:t>
            </a:r>
            <a:r>
              <a:rPr lang="zh-CN" altLang="en-US" sz="48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住作者的原意</a:t>
            </a:r>
            <a:r>
              <a:rPr lang="zh-CN" altLang="en-US" sz="48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，</a:t>
            </a:r>
            <a:endParaRPr lang="en-US" altLang="zh-CN" sz="4800" b="1" kern="0" dirty="0" smtClean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  <a:p>
            <a:pPr algn="ctr" eaLnBrk="0" hangingPunct="0"/>
            <a:r>
              <a:rPr lang="zh-CN" altLang="en-US" sz="48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研</a:t>
            </a:r>
            <a:r>
              <a:rPr lang="zh-CN" altLang="en-US" sz="48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究圣经的背景</a:t>
            </a:r>
            <a:r>
              <a:rPr lang="zh-CN" altLang="en-US" sz="60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。</a:t>
            </a:r>
            <a:endParaRPr lang="zh-TW" altLang="en-US" sz="4400" b="1" kern="0" dirty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 bright="-26000"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251520" y="149225"/>
            <a:ext cx="8640960" cy="6448127"/>
          </a:xfrm>
          <a:prstGeom prst="rect">
            <a:avLst/>
          </a:prstGeom>
        </p:spPr>
        <p:txBody>
          <a:bodyPr>
            <a:normAutofit/>
          </a:bodyPr>
          <a:lstStyle/>
          <a:p>
            <a:pPr algn="ctr" eaLnBrk="0" hangingPunct="0"/>
            <a:r>
              <a:rPr lang="zh-CN" altLang="en-US" sz="4800" b="1" kern="0" dirty="0" smtClean="0">
                <a:solidFill>
                  <a:srgbClr val="FFFC1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解释圣经 </a:t>
            </a:r>
            <a:r>
              <a:rPr lang="en-US" altLang="zh-CN" sz="4800" b="1" kern="0" dirty="0" smtClean="0">
                <a:solidFill>
                  <a:srgbClr val="FFFC1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-</a:t>
            </a:r>
            <a:r>
              <a:rPr lang="zh-CN" altLang="en-US" sz="4800" b="1" kern="0" dirty="0" smtClean="0">
                <a:solidFill>
                  <a:srgbClr val="FFFC1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「顺其自然</a:t>
            </a:r>
            <a:r>
              <a:rPr lang="zh-CN" altLang="en-US" sz="4800" b="1" kern="0" dirty="0" smtClean="0">
                <a:solidFill>
                  <a:srgbClr val="FFFC1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」</a:t>
            </a:r>
            <a:endParaRPr lang="en-US" altLang="zh-CN" sz="4800" b="1" kern="0" dirty="0" smtClean="0">
              <a:solidFill>
                <a:srgbClr val="FFFC18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  <a:p>
            <a:pPr algn="ctr" eaLnBrk="0" hangingPunct="0"/>
            <a:r>
              <a:rPr lang="en-US" altLang="zh-CN" sz="60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3.</a:t>
            </a:r>
            <a:r>
              <a:rPr lang="zh-CN" altLang="en-US" sz="60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我们要求圣经概</a:t>
            </a:r>
            <a:r>
              <a:rPr lang="zh-CN" altLang="en-US" sz="60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括</a:t>
            </a:r>
            <a:endParaRPr lang="en-US" altLang="zh-CN" sz="6000" b="1" kern="0" dirty="0" smtClean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  <a:p>
            <a:pPr algn="ctr" eaLnBrk="0" hangingPunct="0"/>
            <a:r>
              <a:rPr lang="zh-CN" altLang="en-US" sz="60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（</a:t>
            </a:r>
            <a:r>
              <a:rPr lang="zh-CN" altLang="en-US" sz="60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一贯整体）的意思</a:t>
            </a:r>
            <a:r>
              <a:rPr lang="zh-CN" altLang="en-US" sz="60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：</a:t>
            </a:r>
            <a:endParaRPr lang="en-US" altLang="zh-CN" sz="6000" b="1" kern="0" dirty="0" smtClean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  <a:p>
            <a:pPr algn="ctr" eaLnBrk="0" hangingPunct="0"/>
            <a:r>
              <a:rPr lang="zh-CN" altLang="en-US" sz="48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神</a:t>
            </a:r>
            <a:r>
              <a:rPr lang="zh-CN" altLang="en-US" sz="48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学的解释</a:t>
            </a:r>
            <a:r>
              <a:rPr lang="zh-CN" altLang="en-US" sz="48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，</a:t>
            </a:r>
            <a:endParaRPr lang="en-US" altLang="zh-CN" sz="4800" b="1" kern="0" dirty="0" smtClean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  <a:p>
            <a:pPr algn="ctr" eaLnBrk="0" hangingPunct="0"/>
            <a:r>
              <a:rPr lang="zh-CN" altLang="en-US" sz="48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以</a:t>
            </a:r>
            <a:r>
              <a:rPr lang="zh-CN" altLang="en-US" sz="48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经解经。</a:t>
            </a:r>
            <a:endParaRPr lang="zh-TW" altLang="en-US" sz="3600" b="1" kern="0" dirty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251520" y="149225"/>
            <a:ext cx="8640960" cy="6448127"/>
          </a:xfrm>
          <a:prstGeom prst="rect">
            <a:avLst/>
          </a:prstGeom>
        </p:spPr>
        <p:txBody>
          <a:bodyPr>
            <a:normAutofit/>
          </a:bodyPr>
          <a:lstStyle/>
          <a:p>
            <a:pPr algn="ctr" eaLnBrk="0" hangingPunct="0"/>
            <a:endParaRPr lang="en-GB" altLang="zh-CN" sz="8000" b="1" kern="0" dirty="0" smtClean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  <a:p>
            <a:pPr algn="ctr" eaLnBrk="0" hangingPunct="0"/>
            <a:endParaRPr lang="en-GB" altLang="zh-CN" sz="8000" b="1" kern="0" dirty="0" smtClean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  <a:p>
            <a:pPr algn="ctr" eaLnBrk="0" hangingPunct="0"/>
            <a:endParaRPr lang="en-GB" altLang="zh-CN" sz="8000" b="1" kern="0" dirty="0" smtClean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  <a:p>
            <a:pPr algn="ctr" eaLnBrk="0" hangingPunct="0"/>
            <a:endParaRPr lang="en-GB" altLang="zh-CN" sz="8000" b="1" kern="0" dirty="0" smtClean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  <a:p>
            <a:pPr algn="ctr" eaLnBrk="0" hangingPunct="0"/>
            <a:r>
              <a:rPr lang="zh-CN" altLang="en-US" sz="8000" b="1" kern="0" dirty="0" smtClean="0">
                <a:solidFill>
                  <a:srgbClr val="FFFC1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解释圣经</a:t>
            </a:r>
            <a:r>
              <a:rPr lang="en-US" altLang="zh-CN" sz="8000" b="1" kern="0" dirty="0" smtClean="0">
                <a:solidFill>
                  <a:srgbClr val="FFFC1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(</a:t>
            </a:r>
            <a:r>
              <a:rPr lang="zh-CN" altLang="en-US" sz="8000" b="1" kern="0" dirty="0" smtClean="0">
                <a:solidFill>
                  <a:srgbClr val="FFFC1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步骤</a:t>
            </a:r>
            <a:r>
              <a:rPr lang="en-US" altLang="zh-CN" sz="8000" b="1" kern="0" dirty="0" smtClean="0">
                <a:solidFill>
                  <a:srgbClr val="FFFC1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)</a:t>
            </a:r>
            <a:endParaRPr lang="en-US" altLang="zh-CN" sz="8000" b="1" kern="0" dirty="0" smtClean="0">
              <a:solidFill>
                <a:srgbClr val="FFFC18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 bright="22000"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251520" y="149225"/>
            <a:ext cx="8640960" cy="6448127"/>
          </a:xfrm>
          <a:prstGeom prst="rect">
            <a:avLst/>
          </a:prstGeom>
        </p:spPr>
        <p:txBody>
          <a:bodyPr>
            <a:normAutofit/>
          </a:bodyPr>
          <a:lstStyle/>
          <a:p>
            <a:pPr algn="ctr" eaLnBrk="0" hangingPunct="0"/>
            <a:r>
              <a:rPr lang="zh-CN" altLang="en-US" sz="4800" b="1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解释圣经</a:t>
            </a:r>
            <a:r>
              <a:rPr lang="en-US" altLang="zh-CN" sz="4800" b="1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(</a:t>
            </a:r>
            <a:r>
              <a:rPr lang="zh-CN" altLang="en-US" sz="4800" b="1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步骤</a:t>
            </a:r>
            <a:r>
              <a:rPr lang="en-US" altLang="zh-CN" sz="4800" b="1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)</a:t>
            </a:r>
          </a:p>
          <a:p>
            <a:pPr algn="ctr" eaLnBrk="0" hangingPunct="0"/>
            <a:r>
              <a:rPr lang="en-US" altLang="zh-CN" sz="8800" b="1" kern="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O</a:t>
            </a:r>
            <a:r>
              <a:rPr lang="zh-CN" altLang="en-US" sz="8000" b="1" kern="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观察 </a:t>
            </a:r>
            <a:r>
              <a:rPr lang="en-US" altLang="zh-CN" sz="8000" b="1" kern="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- </a:t>
            </a:r>
            <a:r>
              <a:rPr lang="zh-CN" altLang="en-US" sz="8000" b="1" kern="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从大而小</a:t>
            </a:r>
          </a:p>
          <a:p>
            <a:pPr algn="ctr" eaLnBrk="0" hangingPunct="0"/>
            <a:r>
              <a:rPr lang="en-US" altLang="zh-CN" sz="8800" b="1" kern="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I</a:t>
            </a:r>
            <a:r>
              <a:rPr lang="zh-CN" altLang="en-US" sz="8000" b="1" kern="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分</a:t>
            </a:r>
            <a:r>
              <a:rPr lang="zh-CN" altLang="en-US" sz="8000" b="1" kern="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析</a:t>
            </a:r>
          </a:p>
          <a:p>
            <a:pPr algn="ctr" eaLnBrk="0" hangingPunct="0"/>
            <a:r>
              <a:rPr lang="en-US" altLang="zh-CN" sz="8800" b="1" kern="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A</a:t>
            </a:r>
            <a:r>
              <a:rPr lang="zh-CN" altLang="en-US" sz="8000" b="1" kern="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应用</a:t>
            </a:r>
            <a:endParaRPr lang="zh-TW" altLang="en-US" sz="7200" b="1" kern="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251520" y="149225"/>
            <a:ext cx="8640960" cy="6448127"/>
          </a:xfrm>
          <a:prstGeom prst="rect">
            <a:avLst/>
          </a:prstGeom>
        </p:spPr>
        <p:txBody>
          <a:bodyPr>
            <a:normAutofit/>
          </a:bodyPr>
          <a:lstStyle/>
          <a:p>
            <a:pPr algn="ctr" eaLnBrk="0" hangingPunct="0"/>
            <a:endParaRPr lang="en-GB" altLang="zh-CN" sz="8000" b="1" kern="0" dirty="0" smtClean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  <a:p>
            <a:pPr algn="ctr" eaLnBrk="0" hangingPunct="0"/>
            <a:endParaRPr lang="en-GB" altLang="zh-CN" sz="8000" b="1" kern="0" dirty="0" smtClean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  <a:p>
            <a:pPr algn="ctr" eaLnBrk="0" hangingPunct="0"/>
            <a:endParaRPr lang="en-GB" altLang="zh-CN" sz="8000" b="1" kern="0" dirty="0" smtClean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  <a:p>
            <a:pPr algn="ctr" eaLnBrk="0" hangingPunct="0"/>
            <a:endParaRPr lang="en-GB" altLang="zh-CN" sz="8000" b="1" kern="0" dirty="0" smtClean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  <a:p>
            <a:pPr algn="ctr" eaLnBrk="0" hangingPunct="0"/>
            <a:r>
              <a:rPr lang="zh-CN" altLang="en-US" sz="8000" b="1" kern="0" dirty="0" smtClean="0">
                <a:solidFill>
                  <a:srgbClr val="FFFC1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小组查经</a:t>
            </a:r>
            <a:endParaRPr lang="en-US" altLang="zh-CN" sz="8000" b="1" kern="0" dirty="0" smtClean="0">
              <a:solidFill>
                <a:srgbClr val="FFFC18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251520" y="5589240"/>
            <a:ext cx="8640960" cy="1368152"/>
          </a:xfrm>
          <a:prstGeom prst="rect">
            <a:avLst/>
          </a:prstGeom>
        </p:spPr>
        <p:txBody>
          <a:bodyPr>
            <a:normAutofit/>
          </a:bodyPr>
          <a:lstStyle/>
          <a:p>
            <a:pPr algn="ctr" eaLnBrk="0" hangingPunct="0"/>
            <a:r>
              <a:rPr lang="zh-CN" altLang="en-US" sz="8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小</a:t>
            </a:r>
            <a:r>
              <a:rPr lang="zh-CN" altLang="en-US" sz="8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组查经是</a:t>
            </a:r>
            <a:r>
              <a:rPr lang="en-US" altLang="zh-CN" sz="8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?</a:t>
            </a:r>
            <a:endParaRPr lang="en-US" altLang="zh-TW" sz="8000" b="1" kern="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  <a:p>
            <a:pPr algn="ctr" eaLnBrk="0" hangingPunct="0"/>
            <a:endParaRPr lang="zh-TW" altLang="en-US" sz="4000" b="1" kern="0" dirty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84235" y="152976"/>
            <a:ext cx="8048205" cy="5433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251520" y="5589240"/>
            <a:ext cx="8640960" cy="1368152"/>
          </a:xfrm>
          <a:prstGeom prst="rect">
            <a:avLst/>
          </a:prstGeom>
        </p:spPr>
        <p:txBody>
          <a:bodyPr>
            <a:normAutofit/>
          </a:bodyPr>
          <a:lstStyle/>
          <a:p>
            <a:pPr algn="ctr" eaLnBrk="0" hangingPunct="0"/>
            <a:r>
              <a:rPr lang="zh-CN" altLang="en-US" sz="8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小</a:t>
            </a:r>
            <a:r>
              <a:rPr lang="zh-CN" altLang="en-US" sz="8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组查</a:t>
            </a:r>
            <a:r>
              <a:rPr lang="zh-CN" altLang="en-US" sz="8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经</a:t>
            </a:r>
            <a:endParaRPr lang="zh-TW" altLang="en-US" sz="4000" b="1" kern="0" dirty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99592" y="260648"/>
            <a:ext cx="7288857" cy="51246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251520" y="149225"/>
            <a:ext cx="8640960" cy="6448127"/>
          </a:xfrm>
          <a:prstGeom prst="rect">
            <a:avLst/>
          </a:prstGeom>
        </p:spPr>
        <p:txBody>
          <a:bodyPr>
            <a:normAutofit/>
          </a:bodyPr>
          <a:lstStyle/>
          <a:p>
            <a:pPr algn="ctr" eaLnBrk="0" hangingPunct="0"/>
            <a:endParaRPr lang="en-GB" altLang="zh-CN" sz="8000" b="1" kern="0" dirty="0" smtClean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  <a:p>
            <a:pPr algn="ctr" eaLnBrk="0" hangingPunct="0"/>
            <a:endParaRPr lang="en-GB" altLang="zh-CN" sz="8000" b="1" kern="0" dirty="0" smtClean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  <a:p>
            <a:pPr algn="ctr" eaLnBrk="0" hangingPunct="0"/>
            <a:endParaRPr lang="en-GB" altLang="zh-CN" sz="8000" b="1" kern="0" dirty="0" smtClean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  <a:p>
            <a:pPr algn="ctr" eaLnBrk="0" hangingPunct="0"/>
            <a:endParaRPr lang="en-GB" altLang="zh-CN" sz="8000" b="1" kern="0" dirty="0" smtClean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  <a:p>
            <a:pPr algn="ctr" eaLnBrk="0" hangingPunct="0"/>
            <a:r>
              <a:rPr lang="zh-CN" altLang="en-US" sz="8000" b="1" kern="0" dirty="0" smtClean="0">
                <a:solidFill>
                  <a:srgbClr val="FFFC1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圣</a:t>
            </a:r>
            <a:r>
              <a:rPr lang="zh-CN" altLang="en-US" sz="8000" b="1" kern="0" dirty="0" smtClean="0">
                <a:solidFill>
                  <a:srgbClr val="FFFC1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经是什么</a:t>
            </a:r>
            <a:r>
              <a:rPr lang="en-US" altLang="zh-CN" sz="8000" b="1" kern="0" dirty="0" smtClean="0">
                <a:solidFill>
                  <a:srgbClr val="FFFC1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?</a:t>
            </a:r>
            <a:endParaRPr lang="zh-TW" altLang="en-US" sz="7200" b="1" kern="0" dirty="0">
              <a:solidFill>
                <a:srgbClr val="FFFC18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251520" y="149225"/>
            <a:ext cx="8640960" cy="5223991"/>
          </a:xfrm>
          <a:prstGeom prst="rect">
            <a:avLst/>
          </a:prstGeom>
        </p:spPr>
        <p:txBody>
          <a:bodyPr>
            <a:normAutofit fontScale="92500" lnSpcReduction="10000"/>
          </a:bodyPr>
          <a:lstStyle/>
          <a:p>
            <a:pPr algn="ctr" eaLnBrk="0" hangingPunct="0"/>
            <a:endParaRPr lang="en-GB" altLang="zh-CN" sz="72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 eaLnBrk="0" hangingPunct="0"/>
            <a:r>
              <a:rPr lang="zh-CN" altLang="en-US" sz="8000" b="1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小组查经的目</a:t>
            </a:r>
            <a:r>
              <a:rPr lang="zh-CN" altLang="en-US" sz="8000" b="1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的</a:t>
            </a:r>
            <a:endParaRPr lang="en-US" altLang="zh-CN" sz="8000" b="1" dirty="0" smtClean="0">
              <a:solidFill>
                <a:schemeClr val="accent6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  <a:p>
            <a:pPr algn="ctr" eaLnBrk="0" hangingPunct="0"/>
            <a:r>
              <a:rPr lang="zh-CN" altLang="en-US" sz="8000" b="1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与</a:t>
            </a:r>
            <a:r>
              <a:rPr lang="zh-CN" altLang="en-US" sz="8000" b="1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个人研</a:t>
            </a:r>
            <a:r>
              <a:rPr lang="zh-CN" altLang="en-US" sz="8000" b="1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经</a:t>
            </a:r>
            <a:endParaRPr lang="en-US" altLang="zh-CN" sz="8000" b="1" dirty="0" smtClean="0">
              <a:solidFill>
                <a:schemeClr val="accent6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  <a:p>
            <a:pPr algn="ctr" eaLnBrk="0" hangingPunct="0"/>
            <a:r>
              <a:rPr lang="zh-CN" altLang="en-US" sz="8000" b="1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和</a:t>
            </a:r>
            <a:r>
              <a:rPr lang="zh-CN" altLang="en-US" sz="8000" b="1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聆听讲</a:t>
            </a:r>
            <a:r>
              <a:rPr lang="zh-CN" altLang="en-US" sz="8000" b="1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道</a:t>
            </a:r>
            <a:endParaRPr lang="en-US" altLang="zh-CN" sz="8000" b="1" dirty="0" smtClean="0">
              <a:solidFill>
                <a:schemeClr val="accent6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  <a:p>
            <a:pPr algn="ctr" eaLnBrk="0" hangingPunct="0"/>
            <a:r>
              <a:rPr lang="zh-CN" altLang="en-US" sz="8000" b="1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有</a:t>
            </a:r>
            <a:r>
              <a:rPr lang="zh-CN" altLang="en-US" sz="8000" b="1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何分别</a:t>
            </a:r>
            <a:r>
              <a:rPr lang="en-US" altLang="zh-CN" sz="8000" b="1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? </a:t>
            </a:r>
            <a:endParaRPr lang="en-US" altLang="zh-CN" sz="8000" b="1" dirty="0" smtClean="0">
              <a:solidFill>
                <a:schemeClr val="accent6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  <a:p>
            <a:pPr algn="ctr" eaLnBrk="0" hangingPunct="0"/>
            <a:endParaRPr lang="en-US" altLang="zh-TW" sz="8000" b="1" kern="0" dirty="0" smtClean="0">
              <a:solidFill>
                <a:schemeClr val="accent6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  <a:p>
            <a:pPr algn="ctr" eaLnBrk="0" hangingPunct="0"/>
            <a:endParaRPr lang="zh-TW" altLang="en-US" sz="4000" b="1" kern="0" dirty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 bright="-26000"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251520" y="149225"/>
            <a:ext cx="8640960" cy="6708775"/>
          </a:xfrm>
          <a:prstGeom prst="rect">
            <a:avLst/>
          </a:prstGeom>
        </p:spPr>
        <p:txBody>
          <a:bodyPr>
            <a:normAutofit fontScale="92500" lnSpcReduction="10000"/>
          </a:bodyPr>
          <a:lstStyle/>
          <a:p>
            <a:pPr algn="ctr" eaLnBrk="0" hangingPunct="0"/>
            <a:r>
              <a:rPr lang="zh-CN" altLang="en-US" sz="4800" b="1" kern="0" dirty="0" smtClean="0">
                <a:solidFill>
                  <a:srgbClr val="FFFC1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小组查经的益</a:t>
            </a:r>
            <a:r>
              <a:rPr lang="zh-CN" altLang="en-US" sz="4800" b="1" kern="0" dirty="0" smtClean="0">
                <a:solidFill>
                  <a:srgbClr val="FFFC1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处</a:t>
            </a:r>
            <a:endParaRPr lang="en-US" altLang="zh-CN" sz="4800" b="1" kern="0" dirty="0" smtClean="0">
              <a:solidFill>
                <a:srgbClr val="FFFC18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  <a:p>
            <a:pPr algn="ctr" eaLnBrk="0" hangingPunct="0"/>
            <a:r>
              <a:rPr lang="en-US" altLang="zh-CN" sz="58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1.</a:t>
            </a:r>
            <a:r>
              <a:rPr lang="zh-CN" altLang="en-US" sz="58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帮助组员培养经常研经，读经的习惯。</a:t>
            </a:r>
          </a:p>
          <a:p>
            <a:pPr algn="ctr" eaLnBrk="0" hangingPunct="0"/>
            <a:r>
              <a:rPr lang="en-US" altLang="zh-CN" sz="58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2.</a:t>
            </a:r>
            <a:r>
              <a:rPr lang="zh-CN" altLang="en-US" sz="58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帮助组员察验自己对经文之了解的准确性。</a:t>
            </a:r>
          </a:p>
          <a:p>
            <a:pPr algn="ctr" eaLnBrk="0" hangingPunct="0"/>
            <a:r>
              <a:rPr lang="en-US" altLang="zh-CN" sz="58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3.</a:t>
            </a:r>
            <a:r>
              <a:rPr lang="zh-CN" altLang="en-US" sz="58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组员可以从实际生活，经历中印证神的话。</a:t>
            </a:r>
          </a:p>
          <a:p>
            <a:pPr algn="ctr" eaLnBrk="0" hangingPunct="0"/>
            <a:r>
              <a:rPr lang="en-US" altLang="zh-CN" sz="58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4.</a:t>
            </a:r>
            <a:r>
              <a:rPr lang="zh-CN" altLang="en-US" sz="58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一起思想经文的应用，可有更全面性之作用。</a:t>
            </a:r>
            <a:endParaRPr lang="zh-TW" altLang="en-US" sz="5800" b="1" kern="0" dirty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 bright="-26000"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251520" y="149225"/>
            <a:ext cx="8640960" cy="6708775"/>
          </a:xfrm>
          <a:prstGeom prst="rect">
            <a:avLst/>
          </a:prstGeom>
        </p:spPr>
        <p:txBody>
          <a:bodyPr>
            <a:normAutofit fontScale="92500"/>
          </a:bodyPr>
          <a:lstStyle/>
          <a:p>
            <a:pPr algn="ctr" eaLnBrk="0" hangingPunct="0"/>
            <a:r>
              <a:rPr lang="zh-CN" altLang="en-US" sz="4800" b="1" kern="0" dirty="0" smtClean="0">
                <a:solidFill>
                  <a:srgbClr val="FFFC1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小组查经的益</a:t>
            </a:r>
            <a:r>
              <a:rPr lang="zh-CN" altLang="en-US" sz="4800" b="1" kern="0" dirty="0" smtClean="0">
                <a:solidFill>
                  <a:srgbClr val="FFFC1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处</a:t>
            </a:r>
            <a:endParaRPr lang="en-US" altLang="zh-CN" sz="4800" b="1" kern="0" dirty="0" smtClean="0">
              <a:solidFill>
                <a:srgbClr val="FFFC18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  <a:p>
            <a:pPr algn="ctr" eaLnBrk="0" hangingPunct="0"/>
            <a:r>
              <a:rPr lang="en-US" altLang="zh-CN" sz="58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5.</a:t>
            </a:r>
            <a:r>
              <a:rPr lang="zh-CN" altLang="en-US" sz="58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组员之间可以更深切地交通，彼此关怀，互相教导</a:t>
            </a:r>
            <a:r>
              <a:rPr lang="en-US" altLang="zh-CN" sz="58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.</a:t>
            </a:r>
          </a:p>
          <a:p>
            <a:pPr algn="ctr" eaLnBrk="0" hangingPunct="0"/>
            <a:r>
              <a:rPr lang="en-US" altLang="zh-CN" sz="58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6.</a:t>
            </a:r>
            <a:r>
              <a:rPr lang="zh-CN" altLang="en-US" sz="58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让组员有机会学习基于圣经的交谈。</a:t>
            </a:r>
          </a:p>
          <a:p>
            <a:pPr algn="ctr" eaLnBrk="0" hangingPunct="0"/>
            <a:r>
              <a:rPr lang="en-US" altLang="zh-CN" sz="58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7.</a:t>
            </a:r>
            <a:r>
              <a:rPr lang="zh-CN" altLang="en-US" sz="58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使组员慢慢学到以查考圣经来应付平日生活遇到的问题。</a:t>
            </a:r>
            <a:endParaRPr lang="zh-TW" altLang="en-US" sz="5800" b="1" kern="0" dirty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0" y="149225"/>
            <a:ext cx="9144000" cy="5584031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628650" indent="-628650" algn="ctr" eaLnBrk="0" hangingPunct="0"/>
            <a:endParaRPr lang="zh-TW" altLang="en-US" sz="5100" b="1" kern="0" dirty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</p:txBody>
      </p:sp>
      <p:sp>
        <p:nvSpPr>
          <p:cNvPr id="3" name="Rectangle 2"/>
          <p:cNvSpPr txBox="1">
            <a:spLocks noChangeArrowheads="1"/>
          </p:cNvSpPr>
          <p:nvPr/>
        </p:nvSpPr>
        <p:spPr>
          <a:xfrm>
            <a:off x="251520" y="5589240"/>
            <a:ext cx="8640960" cy="1368152"/>
          </a:xfrm>
          <a:prstGeom prst="rect">
            <a:avLst/>
          </a:prstGeom>
        </p:spPr>
        <p:txBody>
          <a:bodyPr>
            <a:normAutofit/>
          </a:bodyPr>
          <a:lstStyle/>
          <a:p>
            <a:pPr algn="ctr" eaLnBrk="0" hangingPunct="0"/>
            <a:r>
              <a:rPr lang="zh-CN" altLang="en-US" sz="8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小</a:t>
            </a:r>
            <a:r>
              <a:rPr lang="zh-CN" altLang="en-US" sz="8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组查经的益处</a:t>
            </a:r>
            <a:endParaRPr lang="zh-TW" altLang="en-US" sz="4000" b="1" kern="0" dirty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>
          <a:xfrm>
            <a:off x="251520" y="149225"/>
            <a:ext cx="8640960" cy="5223991"/>
          </a:xfrm>
          <a:prstGeom prst="rect">
            <a:avLst/>
          </a:prstGeom>
        </p:spPr>
        <p:txBody>
          <a:bodyPr>
            <a:normAutofit fontScale="92500"/>
          </a:bodyPr>
          <a:lstStyle/>
          <a:p>
            <a:pPr algn="ctr" eaLnBrk="0" hangingPunct="0"/>
            <a:endParaRPr lang="en-GB" altLang="zh-CN" sz="72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 eaLnBrk="0" hangingPunct="0"/>
            <a:r>
              <a:rPr lang="zh-CN" altLang="en-US" sz="7800" b="1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以上七方面的益处，有那几项是个人查经所不能达到的？</a:t>
            </a:r>
            <a:endParaRPr lang="en-US" altLang="zh-CN" sz="7800" b="1" dirty="0" smtClean="0">
              <a:solidFill>
                <a:schemeClr val="accent6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  <a:p>
            <a:pPr algn="ctr" eaLnBrk="0" hangingPunct="0"/>
            <a:endParaRPr lang="en-US" altLang="zh-TW" sz="8000" b="1" kern="0" dirty="0" smtClean="0">
              <a:solidFill>
                <a:schemeClr val="accent6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  <a:p>
            <a:pPr algn="ctr" eaLnBrk="0" hangingPunct="0"/>
            <a:endParaRPr lang="zh-TW" altLang="en-US" sz="4000" b="1" kern="0" dirty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251520" y="149225"/>
            <a:ext cx="8640960" cy="6448127"/>
          </a:xfrm>
          <a:prstGeom prst="rect">
            <a:avLst/>
          </a:prstGeom>
        </p:spPr>
        <p:txBody>
          <a:bodyPr>
            <a:normAutofit/>
          </a:bodyPr>
          <a:lstStyle/>
          <a:p>
            <a:pPr algn="ctr" eaLnBrk="0" hangingPunct="0"/>
            <a:endParaRPr lang="en-GB" altLang="zh-CN" sz="8000" b="1" kern="0" dirty="0" smtClean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  <a:p>
            <a:pPr algn="ctr" eaLnBrk="0" hangingPunct="0"/>
            <a:endParaRPr lang="en-GB" altLang="zh-CN" sz="8000" b="1" kern="0" dirty="0" smtClean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  <a:p>
            <a:pPr algn="ctr" eaLnBrk="0" hangingPunct="0"/>
            <a:endParaRPr lang="en-GB" altLang="zh-CN" sz="8000" b="1" kern="0" dirty="0" smtClean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  <a:p>
            <a:pPr algn="ctr" eaLnBrk="0" hangingPunct="0"/>
            <a:endParaRPr lang="en-GB" altLang="zh-CN" sz="8000" b="1" kern="0" dirty="0" smtClean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  <a:p>
            <a:pPr algn="ctr" eaLnBrk="0" hangingPunct="0"/>
            <a:r>
              <a:rPr lang="zh-CN" altLang="en-US" sz="8000" b="1" kern="0" dirty="0" smtClean="0">
                <a:solidFill>
                  <a:srgbClr val="FFFC1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小組查經 </a:t>
            </a:r>
            <a:r>
              <a:rPr lang="en-US" altLang="zh-CN" sz="8000" b="1" kern="0" dirty="0" smtClean="0">
                <a:solidFill>
                  <a:srgbClr val="FFFC1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(</a:t>
            </a:r>
            <a:r>
              <a:rPr lang="zh-CN" altLang="en-US" sz="8000" b="1" kern="0" dirty="0" smtClean="0">
                <a:solidFill>
                  <a:srgbClr val="FFFC1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预备</a:t>
            </a:r>
            <a:r>
              <a:rPr lang="en-US" altLang="zh-CN" sz="8000" b="1" kern="0" dirty="0" smtClean="0">
                <a:solidFill>
                  <a:srgbClr val="FFFC1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 bright="-26000"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251520" y="149225"/>
            <a:ext cx="8640960" cy="6708775"/>
          </a:xfrm>
          <a:prstGeom prst="rect">
            <a:avLst/>
          </a:prstGeom>
        </p:spPr>
        <p:txBody>
          <a:bodyPr>
            <a:normAutofit/>
          </a:bodyPr>
          <a:lstStyle/>
          <a:p>
            <a:pPr algn="ctr" eaLnBrk="0" hangingPunct="0"/>
            <a:r>
              <a:rPr lang="zh-CN" altLang="en-US" sz="4800" b="1" kern="0" dirty="0" smtClean="0">
                <a:solidFill>
                  <a:srgbClr val="FFFC1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小組查經 </a:t>
            </a:r>
            <a:r>
              <a:rPr lang="en-US" altLang="zh-CN" sz="4800" b="1" kern="0" dirty="0" smtClean="0">
                <a:solidFill>
                  <a:srgbClr val="FFFC1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(</a:t>
            </a:r>
            <a:r>
              <a:rPr lang="zh-CN" altLang="en-US" sz="4800" b="1" kern="0" dirty="0" smtClean="0">
                <a:solidFill>
                  <a:srgbClr val="FFFC1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预备</a:t>
            </a:r>
            <a:r>
              <a:rPr lang="en-US" altLang="zh-CN" sz="4800" b="1" kern="0" dirty="0" smtClean="0">
                <a:solidFill>
                  <a:srgbClr val="FFFC1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)</a:t>
            </a:r>
            <a:endParaRPr lang="en-US" altLang="zh-CN" sz="4800" b="1" kern="0" dirty="0" smtClean="0">
              <a:solidFill>
                <a:srgbClr val="FFFC18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  <a:p>
            <a:pPr algn="ctr" eaLnBrk="0" hangingPunct="0"/>
            <a:r>
              <a:rPr lang="zh-TW" altLang="en-US" sz="58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* </a:t>
            </a:r>
            <a:r>
              <a:rPr lang="zh-CN" altLang="en-US" sz="58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私</a:t>
            </a:r>
            <a:r>
              <a:rPr lang="zh-CN" altLang="en-US" sz="58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自研</a:t>
            </a:r>
            <a:r>
              <a:rPr lang="zh-CN" altLang="en-US" sz="58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究</a:t>
            </a:r>
            <a:endParaRPr lang="en-US" altLang="zh-CN" sz="5800" b="1" kern="0" dirty="0" smtClean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  <a:p>
            <a:pPr algn="ctr" eaLnBrk="0" hangingPunct="0"/>
            <a:r>
              <a:rPr lang="zh-TW" altLang="en-US" sz="58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* </a:t>
            </a:r>
            <a:r>
              <a:rPr lang="zh-CN" altLang="en-US" sz="58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拟</a:t>
            </a:r>
            <a:r>
              <a:rPr lang="zh-CN" altLang="en-US" sz="58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订该小组查经的目标</a:t>
            </a:r>
          </a:p>
          <a:p>
            <a:pPr algn="ctr" eaLnBrk="0" hangingPunct="0"/>
            <a:r>
              <a:rPr lang="zh-TW" altLang="en-US" sz="58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* </a:t>
            </a:r>
            <a:r>
              <a:rPr lang="zh-CN" altLang="en-US" sz="58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拟</a:t>
            </a:r>
            <a:r>
              <a:rPr lang="zh-CN" altLang="en-US" sz="58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订三类的讨论问题 </a:t>
            </a:r>
            <a:r>
              <a:rPr lang="en-US" altLang="zh-CN" sz="58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– </a:t>
            </a:r>
            <a:r>
              <a:rPr lang="zh-CN" altLang="en-US" sz="58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观察、分析、应用问题。</a:t>
            </a:r>
            <a:endParaRPr lang="zh-TW" altLang="en-US" sz="5800" b="1" kern="0" dirty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0" y="149225"/>
            <a:ext cx="9144000" cy="5584031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628650" indent="-628650" algn="ctr" eaLnBrk="0" hangingPunct="0"/>
            <a:endParaRPr lang="zh-TW" altLang="en-US" sz="5100" b="1" kern="0" dirty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</p:txBody>
      </p:sp>
      <p:sp>
        <p:nvSpPr>
          <p:cNvPr id="3" name="Rectangle 2"/>
          <p:cNvSpPr txBox="1">
            <a:spLocks noChangeArrowheads="1"/>
          </p:cNvSpPr>
          <p:nvPr/>
        </p:nvSpPr>
        <p:spPr>
          <a:xfrm>
            <a:off x="251520" y="5589240"/>
            <a:ext cx="8640960" cy="1368152"/>
          </a:xfrm>
          <a:prstGeom prst="rect">
            <a:avLst/>
          </a:prstGeom>
        </p:spPr>
        <p:txBody>
          <a:bodyPr>
            <a:normAutofit/>
          </a:bodyPr>
          <a:lstStyle/>
          <a:p>
            <a:pPr algn="ctr" eaLnBrk="0" hangingPunct="0"/>
            <a:r>
              <a:rPr lang="zh-CN" altLang="en-US" sz="8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私自研究</a:t>
            </a:r>
            <a:endParaRPr lang="zh-TW" altLang="en-US" sz="4000" b="1" kern="0" dirty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>
          <a:xfrm>
            <a:off x="251520" y="149225"/>
            <a:ext cx="8640960" cy="5223991"/>
          </a:xfrm>
          <a:prstGeom prst="rect">
            <a:avLst/>
          </a:prstGeom>
        </p:spPr>
        <p:txBody>
          <a:bodyPr>
            <a:normAutofit/>
          </a:bodyPr>
          <a:lstStyle/>
          <a:p>
            <a:pPr algn="ctr" eaLnBrk="0" hangingPunct="0"/>
            <a:endParaRPr lang="en-GB" altLang="zh-CN" sz="72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 eaLnBrk="0" hangingPunct="0"/>
            <a:r>
              <a:rPr lang="zh-CN" altLang="en-US" sz="7800" b="1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 </a:t>
            </a:r>
            <a:r>
              <a:rPr lang="en-US" altLang="zh-CN" sz="7800" b="1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(</a:t>
            </a:r>
            <a:r>
              <a:rPr lang="zh-CN" altLang="en-US" sz="7800" b="1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小心使</a:t>
            </a:r>
            <a:r>
              <a:rPr lang="zh-CN" altLang="en-US" sz="7800" b="1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用</a:t>
            </a:r>
            <a:endParaRPr lang="en-US" altLang="zh-CN" sz="7800" b="1" dirty="0" smtClean="0">
              <a:solidFill>
                <a:schemeClr val="accent6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  <a:p>
            <a:pPr algn="ctr" eaLnBrk="0" hangingPunct="0"/>
            <a:r>
              <a:rPr lang="zh-CN" altLang="en-US" sz="7800" b="1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解</a:t>
            </a:r>
            <a:r>
              <a:rPr lang="zh-CN" altLang="en-US" sz="7800" b="1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经书</a:t>
            </a:r>
            <a:r>
              <a:rPr lang="en-US" altLang="zh-CN" sz="7800" b="1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/</a:t>
            </a:r>
            <a:r>
              <a:rPr lang="zh-CN" altLang="en-US" sz="7800" b="1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参考材料，尤其</a:t>
            </a:r>
            <a:r>
              <a:rPr lang="zh-CN" altLang="en-US" sz="7800" b="1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是网</a:t>
            </a:r>
            <a:r>
              <a:rPr lang="zh-CN" altLang="en-US" sz="7800" b="1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中搜寻的</a:t>
            </a:r>
            <a:r>
              <a:rPr lang="en-US" altLang="zh-CN" sz="7800" b="1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)</a:t>
            </a:r>
            <a:endParaRPr lang="en-US" altLang="zh-TW" sz="8000" b="1" kern="0" dirty="0" smtClean="0">
              <a:solidFill>
                <a:schemeClr val="accent6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  <a:p>
            <a:pPr algn="ctr" eaLnBrk="0" hangingPunct="0"/>
            <a:endParaRPr lang="zh-TW" altLang="en-US" sz="4000" b="1" kern="0" dirty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0" y="149225"/>
            <a:ext cx="9144000" cy="5584031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628650" indent="-628650" algn="ctr" eaLnBrk="0" hangingPunct="0"/>
            <a:endParaRPr lang="zh-TW" altLang="en-US" sz="5100" b="1" kern="0" dirty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</p:txBody>
      </p:sp>
      <p:sp>
        <p:nvSpPr>
          <p:cNvPr id="3" name="Rectangle 2"/>
          <p:cNvSpPr txBox="1">
            <a:spLocks noChangeArrowheads="1"/>
          </p:cNvSpPr>
          <p:nvPr/>
        </p:nvSpPr>
        <p:spPr>
          <a:xfrm>
            <a:off x="251520" y="5589240"/>
            <a:ext cx="8640960" cy="1368152"/>
          </a:xfrm>
          <a:prstGeom prst="rect">
            <a:avLst/>
          </a:prstGeom>
        </p:spPr>
        <p:txBody>
          <a:bodyPr>
            <a:normAutofit/>
          </a:bodyPr>
          <a:lstStyle/>
          <a:p>
            <a:pPr algn="ctr" eaLnBrk="0" hangingPunct="0"/>
            <a:r>
              <a:rPr lang="zh-CN" altLang="en-US" sz="8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私自研究</a:t>
            </a:r>
            <a:endParaRPr lang="zh-TW" altLang="en-US" sz="4000" b="1" kern="0" dirty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</p:txBody>
      </p:sp>
      <p:pic>
        <p:nvPicPr>
          <p:cNvPr id="5" name="Picture 4" descr="2012-12-25 20.19.20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53289" y="36899"/>
            <a:ext cx="8811199" cy="584037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0" y="149225"/>
            <a:ext cx="9144000" cy="5584031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628650" indent="-628650" algn="ctr" eaLnBrk="0" hangingPunct="0"/>
            <a:endParaRPr lang="zh-TW" altLang="en-US" sz="5100" b="1" kern="0" dirty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</p:txBody>
      </p:sp>
      <p:sp>
        <p:nvSpPr>
          <p:cNvPr id="3" name="Rectangle 2"/>
          <p:cNvSpPr txBox="1">
            <a:spLocks noChangeArrowheads="1"/>
          </p:cNvSpPr>
          <p:nvPr/>
        </p:nvSpPr>
        <p:spPr>
          <a:xfrm>
            <a:off x="251520" y="5589240"/>
            <a:ext cx="8640960" cy="1368152"/>
          </a:xfrm>
          <a:prstGeom prst="rect">
            <a:avLst/>
          </a:prstGeom>
        </p:spPr>
        <p:txBody>
          <a:bodyPr>
            <a:normAutofit/>
          </a:bodyPr>
          <a:lstStyle/>
          <a:p>
            <a:pPr algn="ctr" eaLnBrk="0" hangingPunct="0"/>
            <a:r>
              <a:rPr lang="zh-CN" altLang="en-US" sz="7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拟</a:t>
            </a:r>
            <a:r>
              <a:rPr lang="zh-CN" altLang="en-US" sz="7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订查</a:t>
            </a:r>
            <a:r>
              <a:rPr lang="zh-CN" altLang="en-US" sz="7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经目标</a:t>
            </a:r>
            <a:endParaRPr lang="zh-TW" altLang="en-US" sz="7200" b="1" kern="0" dirty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>
          <a:xfrm>
            <a:off x="0" y="149225"/>
            <a:ext cx="9036496" cy="5223991"/>
          </a:xfrm>
          <a:prstGeom prst="rect">
            <a:avLst/>
          </a:prstGeom>
        </p:spPr>
        <p:txBody>
          <a:bodyPr>
            <a:noAutofit/>
          </a:bodyPr>
          <a:lstStyle/>
          <a:p>
            <a:pPr algn="ctr" eaLnBrk="0" hangingPunct="0"/>
            <a:r>
              <a:rPr lang="zh-CN" altLang="en-US" sz="5400" b="1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研</a:t>
            </a:r>
            <a:r>
              <a:rPr lang="zh-CN" altLang="en-US" sz="5400" b="1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究经</a:t>
            </a:r>
            <a:r>
              <a:rPr lang="zh-CN" altLang="en-US" sz="5400" b="1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文，找</a:t>
            </a:r>
            <a:r>
              <a:rPr lang="zh-CN" altLang="en-US" sz="5400" b="1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到经文之教训，明了及应用这教训，便自然是该查经的目标</a:t>
            </a:r>
            <a:r>
              <a:rPr lang="zh-CN" altLang="en-US" sz="5400" b="1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。</a:t>
            </a:r>
            <a:endParaRPr lang="en-US" altLang="zh-CN" sz="5400" b="1" dirty="0" smtClean="0">
              <a:solidFill>
                <a:schemeClr val="accent6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  <a:p>
            <a:pPr algn="ctr" eaLnBrk="0" hangingPunct="0"/>
            <a:r>
              <a:rPr lang="zh-CN" altLang="en-US" sz="5400" b="1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若</a:t>
            </a:r>
            <a:r>
              <a:rPr lang="zh-CN" altLang="en-US" sz="5400" b="1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有多于一项的教训，可选其中一，二，每次查经不可有太多不相关的教训。</a:t>
            </a:r>
            <a:endParaRPr lang="zh-TW" altLang="en-US" sz="5400" b="1" kern="0" dirty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0" y="149225"/>
            <a:ext cx="9144000" cy="5584031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628650" indent="-628650" algn="ctr" eaLnBrk="0" hangingPunct="0"/>
            <a:endParaRPr lang="zh-TW" altLang="en-US" sz="5100" b="1" kern="0" dirty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</p:txBody>
      </p:sp>
      <p:sp>
        <p:nvSpPr>
          <p:cNvPr id="3" name="Rectangle 2"/>
          <p:cNvSpPr txBox="1">
            <a:spLocks noChangeArrowheads="1"/>
          </p:cNvSpPr>
          <p:nvPr/>
        </p:nvSpPr>
        <p:spPr>
          <a:xfrm>
            <a:off x="251520" y="5589240"/>
            <a:ext cx="8640960" cy="1368152"/>
          </a:xfrm>
          <a:prstGeom prst="rect">
            <a:avLst/>
          </a:prstGeom>
        </p:spPr>
        <p:txBody>
          <a:bodyPr>
            <a:normAutofit/>
          </a:bodyPr>
          <a:lstStyle/>
          <a:p>
            <a:pPr algn="ctr" eaLnBrk="0" hangingPunct="0"/>
            <a:r>
              <a:rPr lang="zh-CN" altLang="en-US" sz="7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拟订三类的讨论问题</a:t>
            </a:r>
            <a:endParaRPr lang="zh-TW" altLang="en-US" sz="7200" b="1" kern="0" dirty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>
          <a:xfrm>
            <a:off x="0" y="149225"/>
            <a:ext cx="9036496" cy="5223991"/>
          </a:xfrm>
          <a:prstGeom prst="rect">
            <a:avLst/>
          </a:prstGeom>
        </p:spPr>
        <p:txBody>
          <a:bodyPr>
            <a:noAutofit/>
          </a:bodyPr>
          <a:lstStyle/>
          <a:p>
            <a:pPr algn="ctr" eaLnBrk="0" hangingPunct="0"/>
            <a:r>
              <a:rPr lang="zh-CN" altLang="en-US" sz="5400" b="1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拟订三类的讨论问题 </a:t>
            </a:r>
            <a:r>
              <a:rPr lang="en-US" altLang="zh-CN" sz="5400" b="1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– </a:t>
            </a:r>
            <a:endParaRPr lang="en-US" altLang="zh-CN" sz="5400" b="1" dirty="0" smtClean="0">
              <a:solidFill>
                <a:schemeClr val="accent6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  <a:p>
            <a:pPr algn="ctr" eaLnBrk="0" hangingPunct="0"/>
            <a:r>
              <a:rPr lang="zh-CN" altLang="en-US" sz="5400" b="1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观</a:t>
            </a:r>
            <a:r>
              <a:rPr lang="zh-CN" altLang="en-US" sz="5400" b="1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察、分析、应用问题。</a:t>
            </a:r>
          </a:p>
          <a:p>
            <a:pPr algn="ctr" eaLnBrk="0" hangingPunct="0"/>
            <a:r>
              <a:rPr lang="en-US" altLang="zh-CN" sz="5400" b="1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1.</a:t>
            </a:r>
            <a:r>
              <a:rPr lang="zh-CN" altLang="en-US" sz="5400" b="1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观察问题</a:t>
            </a:r>
            <a:r>
              <a:rPr lang="en-US" altLang="zh-CN" sz="5400" b="1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-</a:t>
            </a:r>
            <a:r>
              <a:rPr lang="zh-CN" altLang="en-US" sz="5400" b="1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这是直接察看经文内容便可得着答案的问题，该不需要经文外的知识</a:t>
            </a:r>
            <a:r>
              <a:rPr lang="zh-CN" altLang="en-US" sz="5400" b="1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。</a:t>
            </a:r>
            <a:endParaRPr lang="zh-CN" altLang="en-US" sz="5400" b="1" dirty="0" smtClean="0">
              <a:solidFill>
                <a:schemeClr val="accent6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251520" y="149225"/>
            <a:ext cx="8640960" cy="6448127"/>
          </a:xfrm>
          <a:prstGeom prst="rect">
            <a:avLst/>
          </a:prstGeom>
        </p:spPr>
        <p:txBody>
          <a:bodyPr>
            <a:normAutofit/>
          </a:bodyPr>
          <a:lstStyle/>
          <a:p>
            <a:pPr algn="ctr" eaLnBrk="0" hangingPunct="0"/>
            <a:endParaRPr lang="en-GB" altLang="zh-CN" sz="4800" b="1" kern="0" dirty="0" smtClean="0">
              <a:solidFill>
                <a:schemeClr val="accent3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  <a:p>
            <a:pPr algn="ctr" eaLnBrk="0" hangingPunct="0"/>
            <a:r>
              <a:rPr lang="zh-CN" altLang="en-US" sz="4800" b="1" kern="0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提后</a:t>
            </a:r>
            <a:r>
              <a:rPr lang="en-US" altLang="zh-CN" sz="4800" b="1" kern="0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3:14-15	</a:t>
            </a:r>
          </a:p>
          <a:p>
            <a:pPr algn="ctr" eaLnBrk="0" hangingPunct="0"/>
            <a:r>
              <a:rPr lang="zh-CN" altLang="en-US" sz="4800" b="1" kern="0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但你所学习的、所确信的、</a:t>
            </a:r>
            <a:endParaRPr lang="en-GB" altLang="zh-CN" sz="4800" b="1" kern="0" dirty="0" smtClean="0">
              <a:solidFill>
                <a:schemeClr val="accent3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  <a:p>
            <a:pPr algn="ctr" eaLnBrk="0" hangingPunct="0"/>
            <a:r>
              <a:rPr lang="zh-CN" altLang="en-US" sz="4800" b="1" kern="0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要存在心里．因为你知道是跟谁学的．</a:t>
            </a:r>
            <a:endParaRPr lang="en-GB" altLang="zh-CN" sz="4800" b="1" kern="0" dirty="0" smtClean="0">
              <a:solidFill>
                <a:schemeClr val="accent3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  <a:p>
            <a:pPr algn="ctr" eaLnBrk="0" hangingPunct="0"/>
            <a:r>
              <a:rPr lang="zh-CN" altLang="en-US" sz="4800" b="1" kern="0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并且知道你是从小明白圣经．这圣经能使你因信基督耶稣有得救的智慧。</a:t>
            </a:r>
            <a:endParaRPr lang="zh-TW" altLang="en-US" sz="4400" b="1" kern="0" dirty="0">
              <a:solidFill>
                <a:schemeClr val="accent3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0" y="149225"/>
            <a:ext cx="9144000" cy="5584031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628650" indent="-628650" algn="ctr" eaLnBrk="0" hangingPunct="0"/>
            <a:endParaRPr lang="zh-TW" altLang="en-US" sz="5100" b="1" kern="0" dirty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</p:txBody>
      </p:sp>
      <p:sp>
        <p:nvSpPr>
          <p:cNvPr id="3" name="Rectangle 2"/>
          <p:cNvSpPr txBox="1">
            <a:spLocks noChangeArrowheads="1"/>
          </p:cNvSpPr>
          <p:nvPr/>
        </p:nvSpPr>
        <p:spPr>
          <a:xfrm>
            <a:off x="251520" y="5589240"/>
            <a:ext cx="8640960" cy="1368152"/>
          </a:xfrm>
          <a:prstGeom prst="rect">
            <a:avLst/>
          </a:prstGeom>
        </p:spPr>
        <p:txBody>
          <a:bodyPr>
            <a:normAutofit/>
          </a:bodyPr>
          <a:lstStyle/>
          <a:p>
            <a:pPr algn="ctr" eaLnBrk="0" hangingPunct="0"/>
            <a:r>
              <a:rPr lang="zh-CN" altLang="en-US" sz="7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拟订三类的讨论问题</a:t>
            </a:r>
            <a:endParaRPr lang="zh-TW" altLang="en-US" sz="7200" b="1" kern="0" dirty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>
          <a:xfrm>
            <a:off x="0" y="-99392"/>
            <a:ext cx="9036496" cy="5800055"/>
          </a:xfrm>
          <a:prstGeom prst="rect">
            <a:avLst/>
          </a:prstGeom>
        </p:spPr>
        <p:txBody>
          <a:bodyPr>
            <a:noAutofit/>
          </a:bodyPr>
          <a:lstStyle/>
          <a:p>
            <a:pPr algn="ctr" eaLnBrk="0" hangingPunct="0"/>
            <a:r>
              <a:rPr lang="zh-CN" altLang="en-US" sz="5400" b="1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拟</a:t>
            </a:r>
            <a:r>
              <a:rPr lang="zh-CN" altLang="en-US" sz="5400" b="1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订观</a:t>
            </a:r>
            <a:r>
              <a:rPr lang="zh-CN" altLang="en-US" sz="5400" b="1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察、分析、应用问</a:t>
            </a:r>
            <a:r>
              <a:rPr lang="zh-CN" altLang="en-US" sz="5400" b="1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题</a:t>
            </a:r>
            <a:endParaRPr lang="zh-CN" altLang="en-US" sz="5400" b="1" dirty="0" smtClean="0">
              <a:solidFill>
                <a:schemeClr val="accent6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  <a:p>
            <a:pPr algn="ctr" eaLnBrk="0" hangingPunct="0"/>
            <a:r>
              <a:rPr lang="en-US" altLang="zh-CN" sz="5400" b="1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2</a:t>
            </a:r>
            <a:r>
              <a:rPr lang="en-US" altLang="zh-CN" sz="5400" b="1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.</a:t>
            </a:r>
            <a:r>
              <a:rPr lang="zh-CN" altLang="en-US" sz="5400" b="1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分析问题</a:t>
            </a:r>
            <a:r>
              <a:rPr lang="en-US" altLang="zh-CN" sz="5400" b="1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-</a:t>
            </a:r>
            <a:r>
              <a:rPr lang="zh-CN" altLang="en-US" sz="5400" b="1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这些问题应带出经文的教训，就是带出以上提过「查经目标」的问题。</a:t>
            </a:r>
          </a:p>
          <a:p>
            <a:pPr algn="ctr" eaLnBrk="0" hangingPunct="0"/>
            <a:r>
              <a:rPr lang="en-US" altLang="zh-CN" sz="5400" b="1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3.</a:t>
            </a:r>
            <a:r>
              <a:rPr lang="zh-CN" altLang="en-US" sz="5400" b="1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应用问题</a:t>
            </a:r>
            <a:r>
              <a:rPr lang="en-US" altLang="zh-CN" sz="5400" b="1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-</a:t>
            </a:r>
            <a:r>
              <a:rPr lang="zh-CN" altLang="en-US" sz="5400" b="1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如何实际地用分析出来的教训。这些问题是没有正确的答案。</a:t>
            </a:r>
            <a:endParaRPr lang="zh-TW" altLang="en-US" sz="5400" b="1" kern="0" dirty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0" y="149225"/>
            <a:ext cx="9144000" cy="5584031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628650" indent="-628650" algn="ctr" eaLnBrk="0" hangingPunct="0"/>
            <a:endParaRPr lang="zh-TW" altLang="en-US" sz="5100" b="1" kern="0" dirty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</p:txBody>
      </p:sp>
      <p:sp>
        <p:nvSpPr>
          <p:cNvPr id="3" name="Rectangle 2"/>
          <p:cNvSpPr txBox="1">
            <a:spLocks noChangeArrowheads="1"/>
          </p:cNvSpPr>
          <p:nvPr/>
        </p:nvSpPr>
        <p:spPr>
          <a:xfrm>
            <a:off x="251520" y="5589240"/>
            <a:ext cx="8640960" cy="1368152"/>
          </a:xfrm>
          <a:prstGeom prst="rect">
            <a:avLst/>
          </a:prstGeom>
        </p:spPr>
        <p:txBody>
          <a:bodyPr>
            <a:normAutofit/>
          </a:bodyPr>
          <a:lstStyle/>
          <a:p>
            <a:pPr algn="ctr" eaLnBrk="0" hangingPunct="0"/>
            <a:r>
              <a:rPr lang="zh-CN" altLang="en-US" sz="7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好问题的特点</a:t>
            </a:r>
            <a:endParaRPr lang="zh-TW" altLang="en-US" sz="7200" b="1" kern="0" dirty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>
          <a:xfrm>
            <a:off x="0" y="-99392"/>
            <a:ext cx="9036496" cy="5800055"/>
          </a:xfrm>
          <a:prstGeom prst="rect">
            <a:avLst/>
          </a:prstGeom>
        </p:spPr>
        <p:txBody>
          <a:bodyPr>
            <a:noAutofit/>
          </a:bodyPr>
          <a:lstStyle/>
          <a:p>
            <a:pPr algn="ctr" eaLnBrk="0" hangingPunct="0"/>
            <a:r>
              <a:rPr lang="en-US" altLang="zh-CN" sz="5400" b="1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1.</a:t>
            </a:r>
            <a:r>
              <a:rPr lang="zh-CN" altLang="en-US" sz="5400" b="1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能启发参加者的思想，引起讨论。</a:t>
            </a:r>
          </a:p>
          <a:p>
            <a:pPr algn="ctr" eaLnBrk="0" hangingPunct="0"/>
            <a:r>
              <a:rPr lang="en-US" altLang="zh-CN" sz="5400" b="1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2.</a:t>
            </a:r>
            <a:r>
              <a:rPr lang="zh-CN" altLang="en-US" sz="5400" b="1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有确定的答</a:t>
            </a:r>
            <a:r>
              <a:rPr lang="zh-CN" altLang="en-US" sz="5400" b="1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案</a:t>
            </a:r>
            <a:endParaRPr lang="en-US" altLang="zh-CN" sz="5400" b="1" dirty="0" smtClean="0">
              <a:solidFill>
                <a:schemeClr val="accent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  <a:p>
            <a:pPr algn="ctr" eaLnBrk="0" hangingPunct="0"/>
            <a:r>
              <a:rPr lang="zh-CN" altLang="en-US" sz="5400" b="1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（</a:t>
            </a:r>
            <a:r>
              <a:rPr lang="zh-CN" altLang="en-US" sz="5400" b="1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虽然不一定有标准答案</a:t>
            </a:r>
            <a:r>
              <a:rPr lang="zh-CN" altLang="en-US" sz="5400" b="1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）</a:t>
            </a:r>
            <a:endParaRPr lang="zh-CN" altLang="en-US" sz="5400" b="1" dirty="0" smtClean="0">
              <a:solidFill>
                <a:schemeClr val="accent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  <a:p>
            <a:pPr algn="ctr" eaLnBrk="0" hangingPunct="0"/>
            <a:r>
              <a:rPr lang="en-US" altLang="zh-CN" sz="5400" b="1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3.</a:t>
            </a:r>
            <a:r>
              <a:rPr lang="zh-CN" altLang="en-US" sz="5400" b="1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适合参加者的程度。</a:t>
            </a:r>
          </a:p>
          <a:p>
            <a:pPr algn="ctr" eaLnBrk="0" hangingPunct="0"/>
            <a:r>
              <a:rPr lang="en-US" altLang="zh-CN" sz="5400" b="1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4.</a:t>
            </a:r>
            <a:r>
              <a:rPr lang="zh-CN" altLang="en-US" sz="5400" b="1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使参加者多注意经文</a:t>
            </a:r>
            <a:r>
              <a:rPr lang="zh-CN" altLang="en-US" sz="5400" b="1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。</a:t>
            </a:r>
            <a:endParaRPr lang="zh-CN" altLang="en-US" sz="5400" b="1" dirty="0" smtClean="0">
              <a:solidFill>
                <a:schemeClr val="accent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0" y="149225"/>
            <a:ext cx="9144000" cy="5584031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628650" indent="-628650" algn="ctr" eaLnBrk="0" hangingPunct="0"/>
            <a:endParaRPr lang="zh-TW" altLang="en-US" sz="5100" b="1" kern="0" dirty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</p:txBody>
      </p:sp>
      <p:sp>
        <p:nvSpPr>
          <p:cNvPr id="3" name="Rectangle 2"/>
          <p:cNvSpPr txBox="1">
            <a:spLocks noChangeArrowheads="1"/>
          </p:cNvSpPr>
          <p:nvPr/>
        </p:nvSpPr>
        <p:spPr>
          <a:xfrm>
            <a:off x="251520" y="5589240"/>
            <a:ext cx="8640960" cy="1368152"/>
          </a:xfrm>
          <a:prstGeom prst="rect">
            <a:avLst/>
          </a:prstGeom>
        </p:spPr>
        <p:txBody>
          <a:bodyPr>
            <a:normAutofit/>
          </a:bodyPr>
          <a:lstStyle/>
          <a:p>
            <a:pPr algn="ctr" eaLnBrk="0" hangingPunct="0"/>
            <a:r>
              <a:rPr lang="zh-CN" altLang="en-US" sz="7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好问题的特点</a:t>
            </a:r>
            <a:endParaRPr lang="zh-TW" altLang="en-US" sz="7200" b="1" kern="0" dirty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>
          <a:xfrm>
            <a:off x="0" y="-99392"/>
            <a:ext cx="9036496" cy="5800055"/>
          </a:xfrm>
          <a:prstGeom prst="rect">
            <a:avLst/>
          </a:prstGeom>
        </p:spPr>
        <p:txBody>
          <a:bodyPr>
            <a:noAutofit/>
          </a:bodyPr>
          <a:lstStyle/>
          <a:p>
            <a:pPr algn="ctr" eaLnBrk="0" hangingPunct="0"/>
            <a:r>
              <a:rPr lang="en-US" altLang="zh-CN" sz="5400" b="1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5</a:t>
            </a:r>
            <a:r>
              <a:rPr lang="en-US" altLang="zh-CN" sz="5400" b="1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.</a:t>
            </a:r>
            <a:r>
              <a:rPr lang="zh-CN" altLang="en-US" sz="5400" b="1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能引导参加者答出重点，使查经达到预期的目的。</a:t>
            </a:r>
            <a:endParaRPr lang="zh-TW" altLang="en-US" sz="5400" b="1" kern="0" dirty="0">
              <a:solidFill>
                <a:schemeClr val="accent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0" y="149225"/>
            <a:ext cx="9144000" cy="5584031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628650" indent="-628650" algn="ctr" eaLnBrk="0" hangingPunct="0"/>
            <a:endParaRPr lang="zh-TW" altLang="en-US" sz="5100" b="1" kern="0" dirty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</p:txBody>
      </p:sp>
      <p:sp>
        <p:nvSpPr>
          <p:cNvPr id="3" name="Rectangle 2"/>
          <p:cNvSpPr txBox="1">
            <a:spLocks noChangeArrowheads="1"/>
          </p:cNvSpPr>
          <p:nvPr/>
        </p:nvSpPr>
        <p:spPr>
          <a:xfrm>
            <a:off x="251520" y="5589240"/>
            <a:ext cx="8640960" cy="1368152"/>
          </a:xfrm>
          <a:prstGeom prst="rect">
            <a:avLst/>
          </a:prstGeom>
        </p:spPr>
        <p:txBody>
          <a:bodyPr>
            <a:normAutofit/>
          </a:bodyPr>
          <a:lstStyle/>
          <a:p>
            <a:pPr algn="ctr" eaLnBrk="0" hangingPunct="0"/>
            <a:r>
              <a:rPr lang="zh-CN" altLang="en-US" sz="7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不好的问题</a:t>
            </a:r>
            <a:endParaRPr lang="zh-TW" altLang="en-US" sz="7200" b="1" kern="0" dirty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>
          <a:xfrm>
            <a:off x="0" y="-99392"/>
            <a:ext cx="9036496" cy="5800055"/>
          </a:xfrm>
          <a:prstGeom prst="rect">
            <a:avLst/>
          </a:prstGeom>
        </p:spPr>
        <p:txBody>
          <a:bodyPr>
            <a:noAutofit/>
          </a:bodyPr>
          <a:lstStyle/>
          <a:p>
            <a:pPr algn="ctr" eaLnBrk="0" hangingPunct="0"/>
            <a:r>
              <a:rPr lang="en-US" altLang="zh-CN" sz="5400" b="1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1.</a:t>
            </a:r>
            <a:r>
              <a:rPr lang="zh-CN" altLang="en-US" sz="5400" b="1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太简单或太深奥。</a:t>
            </a:r>
          </a:p>
          <a:p>
            <a:pPr algn="ctr" eaLnBrk="0" hangingPunct="0"/>
            <a:r>
              <a:rPr lang="en-US" altLang="zh-CN" sz="5400" b="1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2.</a:t>
            </a:r>
            <a:r>
              <a:rPr lang="zh-CN" altLang="en-US" sz="5400" b="1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太长、太复杂。</a:t>
            </a:r>
          </a:p>
          <a:p>
            <a:pPr algn="ctr" eaLnBrk="0" hangingPunct="0"/>
            <a:r>
              <a:rPr lang="en-US" altLang="zh-CN" sz="5400" b="1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3.</a:t>
            </a:r>
            <a:r>
              <a:rPr lang="zh-CN" altLang="en-US" sz="5400" b="1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太笼统</a:t>
            </a:r>
            <a:r>
              <a:rPr lang="zh-CN" altLang="en-US" sz="5400" b="1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。</a:t>
            </a:r>
            <a:r>
              <a:rPr lang="en-US" altLang="zh-CN" sz="5400" b="1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4</a:t>
            </a:r>
            <a:r>
              <a:rPr lang="en-US" altLang="zh-CN" sz="5400" b="1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.</a:t>
            </a:r>
            <a:r>
              <a:rPr lang="zh-CN" altLang="en-US" sz="5400" b="1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钻牛角尖。</a:t>
            </a:r>
          </a:p>
          <a:p>
            <a:pPr algn="ctr" eaLnBrk="0" hangingPunct="0"/>
            <a:r>
              <a:rPr lang="en-US" altLang="zh-CN" sz="5400" b="1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5.</a:t>
            </a:r>
            <a:r>
              <a:rPr lang="zh-CN" altLang="en-US" sz="5400" b="1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引起无休止的争论。</a:t>
            </a:r>
          </a:p>
          <a:p>
            <a:pPr algn="ctr" eaLnBrk="0" hangingPunct="0"/>
            <a:r>
              <a:rPr lang="en-US" altLang="zh-CN" sz="5400" b="1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6.</a:t>
            </a:r>
            <a:r>
              <a:rPr lang="zh-CN" altLang="en-US" sz="5400" b="1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根本与经文无关连。</a:t>
            </a:r>
          </a:p>
          <a:p>
            <a:pPr algn="ctr" eaLnBrk="0" hangingPunct="0"/>
            <a:r>
              <a:rPr lang="en-US" altLang="zh-CN" sz="5400" b="1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7.</a:t>
            </a:r>
            <a:r>
              <a:rPr lang="zh-CN" altLang="en-US" sz="5400" b="1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希望带出自己或解经书主观感受或观点。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251520" y="149225"/>
            <a:ext cx="8640960" cy="6448127"/>
          </a:xfrm>
          <a:prstGeom prst="rect">
            <a:avLst/>
          </a:prstGeom>
        </p:spPr>
        <p:txBody>
          <a:bodyPr>
            <a:normAutofit/>
          </a:bodyPr>
          <a:lstStyle/>
          <a:p>
            <a:pPr algn="ctr" eaLnBrk="0" hangingPunct="0"/>
            <a:endParaRPr lang="en-GB" altLang="zh-CN" sz="8000" b="1" kern="0" dirty="0" smtClean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  <a:p>
            <a:pPr algn="ctr" eaLnBrk="0" hangingPunct="0"/>
            <a:endParaRPr lang="en-GB" altLang="zh-CN" sz="8000" b="1" kern="0" dirty="0" smtClean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  <a:p>
            <a:pPr algn="ctr" eaLnBrk="0" hangingPunct="0"/>
            <a:endParaRPr lang="en-GB" altLang="zh-CN" sz="8000" b="1" kern="0" dirty="0" smtClean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  <a:p>
            <a:pPr algn="ctr" eaLnBrk="0" hangingPunct="0"/>
            <a:endParaRPr lang="en-GB" altLang="zh-CN" sz="8000" b="1" kern="0" dirty="0" smtClean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  <a:p>
            <a:pPr algn="ctr" eaLnBrk="0" hangingPunct="0"/>
            <a:r>
              <a:rPr lang="zh-CN" altLang="en-US" sz="8000" b="1" kern="0" dirty="0" smtClean="0">
                <a:solidFill>
                  <a:srgbClr val="FFFC1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带领查经讨论</a:t>
            </a:r>
            <a:endParaRPr lang="en-US" altLang="zh-CN" sz="8000" b="1" kern="0" dirty="0" smtClean="0">
              <a:solidFill>
                <a:srgbClr val="FFFC18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 bright="-26000"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251520" y="149225"/>
            <a:ext cx="8640960" cy="6708775"/>
          </a:xfrm>
          <a:prstGeom prst="rect">
            <a:avLst/>
          </a:prstGeom>
        </p:spPr>
        <p:txBody>
          <a:bodyPr>
            <a:normAutofit/>
          </a:bodyPr>
          <a:lstStyle/>
          <a:p>
            <a:pPr algn="ctr" eaLnBrk="0" hangingPunct="0"/>
            <a:r>
              <a:rPr lang="zh-CN" altLang="en-US" sz="4800" b="1" kern="0" dirty="0" smtClean="0">
                <a:solidFill>
                  <a:srgbClr val="FFFC1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带领查经讨</a:t>
            </a:r>
            <a:r>
              <a:rPr lang="zh-CN" altLang="en-US" sz="4800" b="1" kern="0" dirty="0" smtClean="0">
                <a:solidFill>
                  <a:srgbClr val="FFFC1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论</a:t>
            </a:r>
            <a:endParaRPr lang="en-US" altLang="zh-CN" sz="4800" b="1" kern="0" dirty="0" smtClean="0">
              <a:solidFill>
                <a:srgbClr val="FFFC18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  <a:p>
            <a:pPr algn="ctr" eaLnBrk="0" hangingPunct="0"/>
            <a:r>
              <a:rPr lang="en-US" altLang="zh-TW" sz="72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(1)</a:t>
            </a:r>
            <a:r>
              <a:rPr lang="zh-TW" altLang="en-US" sz="72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准时开始。</a:t>
            </a:r>
            <a:endParaRPr lang="zh-TW" altLang="en-US" sz="7200" b="1" kern="0" dirty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 bright="-26000"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107504" y="149225"/>
            <a:ext cx="8784976" cy="6708775"/>
          </a:xfrm>
          <a:prstGeom prst="rect">
            <a:avLst/>
          </a:prstGeom>
        </p:spPr>
        <p:txBody>
          <a:bodyPr>
            <a:normAutofit/>
          </a:bodyPr>
          <a:lstStyle/>
          <a:p>
            <a:pPr algn="ctr" eaLnBrk="0" hangingPunct="0"/>
            <a:r>
              <a:rPr lang="zh-CN" altLang="en-US" sz="4800" b="1" kern="0" dirty="0" smtClean="0">
                <a:solidFill>
                  <a:srgbClr val="FFFC1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带领查经讨</a:t>
            </a:r>
            <a:r>
              <a:rPr lang="zh-CN" altLang="en-US" sz="4800" b="1" kern="0" dirty="0" smtClean="0">
                <a:solidFill>
                  <a:srgbClr val="FFFC1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论</a:t>
            </a:r>
            <a:endParaRPr lang="en-US" altLang="zh-CN" sz="4800" b="1" kern="0" dirty="0" smtClean="0">
              <a:solidFill>
                <a:srgbClr val="FFFC18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  <a:p>
            <a:pPr algn="ctr" eaLnBrk="0" hangingPunct="0"/>
            <a:r>
              <a:rPr lang="en-US" altLang="zh-CN" sz="72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(2)</a:t>
            </a:r>
            <a:r>
              <a:rPr lang="zh-CN" altLang="en-US" sz="72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让组员彼此认</a:t>
            </a:r>
            <a:r>
              <a:rPr lang="zh-CN" altLang="en-US" sz="72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识</a:t>
            </a:r>
            <a:r>
              <a:rPr lang="en-US" altLang="zh-TW" sz="72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,</a:t>
            </a:r>
            <a:endParaRPr lang="en-US" altLang="zh-CN" sz="7200" b="1" kern="0" dirty="0" smtClean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  <a:p>
            <a:pPr algn="ctr" eaLnBrk="0" hangingPunct="0"/>
            <a:r>
              <a:rPr lang="zh-CN" altLang="en-US" sz="72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间</a:t>
            </a:r>
            <a:r>
              <a:rPr lang="zh-CN" altLang="en-US" sz="72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中再提醒组员应如何参加这小组查经。</a:t>
            </a:r>
            <a:endParaRPr lang="zh-TW" altLang="en-US" sz="7200" b="1" kern="0" dirty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 bright="-26000"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107504" y="149225"/>
            <a:ext cx="8784976" cy="6708775"/>
          </a:xfrm>
          <a:prstGeom prst="rect">
            <a:avLst/>
          </a:prstGeom>
        </p:spPr>
        <p:txBody>
          <a:bodyPr>
            <a:normAutofit/>
          </a:bodyPr>
          <a:lstStyle/>
          <a:p>
            <a:pPr algn="ctr" eaLnBrk="0" hangingPunct="0"/>
            <a:r>
              <a:rPr lang="zh-CN" altLang="en-US" sz="4800" b="1" kern="0" dirty="0" smtClean="0">
                <a:solidFill>
                  <a:srgbClr val="FFFC1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带领查经讨</a:t>
            </a:r>
            <a:r>
              <a:rPr lang="zh-CN" altLang="en-US" sz="4800" b="1" kern="0" dirty="0" smtClean="0">
                <a:solidFill>
                  <a:srgbClr val="FFFC1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论</a:t>
            </a:r>
            <a:endParaRPr lang="en-US" altLang="zh-CN" sz="4800" b="1" kern="0" dirty="0" smtClean="0">
              <a:solidFill>
                <a:srgbClr val="FFFC18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  <a:p>
            <a:pPr algn="ctr" eaLnBrk="0" hangingPunct="0"/>
            <a:r>
              <a:rPr lang="en-US" altLang="zh-CN" sz="72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(3)</a:t>
            </a:r>
            <a:r>
              <a:rPr lang="zh-CN" altLang="en-US" sz="72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祷告、安</a:t>
            </a:r>
            <a:r>
              <a:rPr lang="zh-CN" altLang="en-US" sz="72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静</a:t>
            </a:r>
            <a:endParaRPr lang="en-US" altLang="zh-CN" sz="7200" b="1" kern="0" dirty="0" smtClean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  <a:p>
            <a:pPr algn="ctr" eaLnBrk="0" hangingPunct="0"/>
            <a:r>
              <a:rPr lang="zh-CN" altLang="en-US" sz="72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作</a:t>
            </a:r>
            <a:r>
              <a:rPr lang="zh-CN" altLang="en-US" sz="72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「引言」。</a:t>
            </a:r>
            <a:endParaRPr lang="zh-TW" altLang="en-US" sz="7200" b="1" kern="0" dirty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 bright="-26000"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107504" y="149225"/>
            <a:ext cx="8784976" cy="6708775"/>
          </a:xfrm>
          <a:prstGeom prst="rect">
            <a:avLst/>
          </a:prstGeom>
        </p:spPr>
        <p:txBody>
          <a:bodyPr>
            <a:normAutofit/>
          </a:bodyPr>
          <a:lstStyle/>
          <a:p>
            <a:pPr algn="ctr" eaLnBrk="0" hangingPunct="0"/>
            <a:r>
              <a:rPr lang="zh-CN" altLang="en-US" sz="4800" b="1" kern="0" dirty="0" smtClean="0">
                <a:solidFill>
                  <a:srgbClr val="FFFC1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带领查经讨</a:t>
            </a:r>
            <a:r>
              <a:rPr lang="zh-CN" altLang="en-US" sz="4800" b="1" kern="0" dirty="0" smtClean="0">
                <a:solidFill>
                  <a:srgbClr val="FFFC1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论</a:t>
            </a:r>
            <a:endParaRPr lang="en-US" altLang="zh-CN" sz="4800" b="1" kern="0" dirty="0" smtClean="0">
              <a:solidFill>
                <a:srgbClr val="FFFC18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  <a:p>
            <a:pPr algn="ctr" eaLnBrk="0" hangingPunct="0"/>
            <a:r>
              <a:rPr lang="en-US" altLang="zh-CN" sz="72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(4)</a:t>
            </a:r>
            <a:r>
              <a:rPr lang="zh-CN" altLang="en-US" sz="72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读经 </a:t>
            </a:r>
            <a:r>
              <a:rPr lang="en-US" altLang="zh-CN" sz="72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– </a:t>
            </a:r>
            <a:endParaRPr lang="en-US" altLang="zh-CN" sz="7200" b="1" kern="0" dirty="0" smtClean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  <a:p>
            <a:pPr algn="ctr" eaLnBrk="0" hangingPunct="0"/>
            <a:r>
              <a:rPr lang="zh-CN" altLang="en-US" sz="72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由</a:t>
            </a:r>
            <a:r>
              <a:rPr lang="zh-CN" altLang="en-US" sz="72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一个人、几个人，或大家默读，读经目的是让组员对整段经文有点印</a:t>
            </a:r>
            <a:r>
              <a:rPr lang="zh-CN" altLang="en-US" sz="72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象。</a:t>
            </a:r>
            <a:endParaRPr lang="zh-TW" altLang="en-US" sz="7200" b="1" kern="0" dirty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 bright="-26000"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107504" y="149225"/>
            <a:ext cx="8784976" cy="6708775"/>
          </a:xfrm>
          <a:prstGeom prst="rect">
            <a:avLst/>
          </a:prstGeom>
        </p:spPr>
        <p:txBody>
          <a:bodyPr>
            <a:normAutofit/>
          </a:bodyPr>
          <a:lstStyle/>
          <a:p>
            <a:pPr algn="ctr" eaLnBrk="0" hangingPunct="0"/>
            <a:r>
              <a:rPr lang="zh-CN" altLang="en-US" sz="4800" b="1" kern="0" dirty="0" smtClean="0">
                <a:solidFill>
                  <a:srgbClr val="FFFC1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带领查经讨</a:t>
            </a:r>
            <a:r>
              <a:rPr lang="zh-CN" altLang="en-US" sz="4800" b="1" kern="0" dirty="0" smtClean="0">
                <a:solidFill>
                  <a:srgbClr val="FFFC1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论</a:t>
            </a:r>
            <a:endParaRPr lang="en-US" altLang="zh-CN" sz="4800" b="1" kern="0" dirty="0" smtClean="0">
              <a:solidFill>
                <a:srgbClr val="FFFC18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  <a:p>
            <a:pPr algn="ctr" eaLnBrk="0" hangingPunct="0"/>
            <a:r>
              <a:rPr lang="en-US" altLang="zh-CN" sz="72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(6)</a:t>
            </a:r>
            <a:r>
              <a:rPr lang="zh-CN" altLang="en-US" sz="72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讨论所预备好的问题</a:t>
            </a:r>
            <a:endParaRPr lang="zh-TW" altLang="en-US" sz="7200" b="1" kern="0" dirty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251520" y="149225"/>
            <a:ext cx="8640960" cy="6448127"/>
          </a:xfrm>
          <a:prstGeom prst="rect">
            <a:avLst/>
          </a:prstGeom>
        </p:spPr>
        <p:txBody>
          <a:bodyPr>
            <a:normAutofit/>
          </a:bodyPr>
          <a:lstStyle/>
          <a:p>
            <a:pPr algn="ctr" eaLnBrk="0" hangingPunct="0"/>
            <a:endParaRPr lang="en-GB" altLang="zh-CN" sz="4800" b="1" kern="0" dirty="0" smtClean="0">
              <a:solidFill>
                <a:schemeClr val="accent3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  <a:p>
            <a:pPr algn="ctr" eaLnBrk="0" hangingPunct="0"/>
            <a:r>
              <a:rPr lang="zh-CN" altLang="en-US" sz="4800" b="1" kern="0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提</a:t>
            </a:r>
            <a:r>
              <a:rPr lang="zh-CN" altLang="en-US" sz="4800" b="1" kern="0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后</a:t>
            </a:r>
            <a:r>
              <a:rPr lang="en-US" altLang="zh-CN" sz="4800" b="1" kern="0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3:16-17</a:t>
            </a:r>
          </a:p>
          <a:p>
            <a:pPr algn="ctr" eaLnBrk="0" hangingPunct="0"/>
            <a:r>
              <a:rPr lang="zh-CN" altLang="en-US" sz="4800" b="1" kern="0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圣</a:t>
            </a:r>
            <a:r>
              <a:rPr lang="zh-CN" altLang="en-US" sz="4800" b="1" kern="0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经都</a:t>
            </a:r>
            <a:r>
              <a:rPr lang="zh-CN" altLang="en-US" sz="4800" b="1" kern="0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是神</a:t>
            </a:r>
            <a:r>
              <a:rPr lang="zh-CN" altLang="en-US" sz="4800" b="1" kern="0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所默示</a:t>
            </a:r>
            <a:r>
              <a:rPr lang="zh-CN" altLang="en-US" sz="4800" b="1" kern="0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的、</a:t>
            </a:r>
            <a:endParaRPr lang="en-GB" altLang="zh-CN" sz="4800" b="1" kern="0" dirty="0" smtClean="0">
              <a:solidFill>
                <a:schemeClr val="accent3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  <a:p>
            <a:pPr algn="ctr" eaLnBrk="0" hangingPunct="0"/>
            <a:r>
              <a:rPr lang="en-GB" altLang="zh-CN" sz="4800" b="1" kern="0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[</a:t>
            </a:r>
            <a:r>
              <a:rPr lang="zh-CN" altLang="en-US" sz="4800" b="1" kern="0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默</a:t>
            </a:r>
            <a:r>
              <a:rPr lang="zh-CN" altLang="en-US" sz="4800" b="1" kern="0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示 </a:t>
            </a:r>
            <a:r>
              <a:rPr lang="en-GB" altLang="zh-CN" sz="4800" b="1" kern="0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= </a:t>
            </a:r>
            <a:r>
              <a:rPr lang="en-GB" altLang="zh-CN" sz="4800" b="1" kern="0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breathe</a:t>
            </a:r>
            <a:r>
              <a:rPr lang="en-GB" altLang="zh-CN" sz="4800" b="1" kern="0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]</a:t>
            </a:r>
          </a:p>
          <a:p>
            <a:pPr algn="ctr" eaLnBrk="0" hangingPunct="0"/>
            <a:r>
              <a:rPr lang="zh-CN" altLang="en-US" sz="4800" b="1" kern="0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于</a:t>
            </a:r>
            <a:r>
              <a:rPr lang="zh-CN" altLang="en-US" sz="4800" b="1" kern="0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教训、督责、使人归正</a:t>
            </a:r>
            <a:r>
              <a:rPr lang="zh-CN" altLang="en-US" sz="4800" b="1" kern="0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、</a:t>
            </a:r>
            <a:endParaRPr lang="en-GB" altLang="zh-CN" sz="4800" b="1" kern="0" dirty="0" smtClean="0">
              <a:solidFill>
                <a:schemeClr val="accent3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  <a:p>
            <a:pPr algn="ctr" eaLnBrk="0" hangingPunct="0"/>
            <a:r>
              <a:rPr lang="zh-CN" altLang="en-US" sz="4800" b="1" kern="0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教</a:t>
            </a:r>
            <a:r>
              <a:rPr lang="zh-CN" altLang="en-US" sz="4800" b="1" kern="0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导人学义、都是有益的</a:t>
            </a:r>
            <a:r>
              <a:rPr lang="zh-CN" altLang="en-US" sz="4800" b="1" kern="0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．</a:t>
            </a:r>
            <a:endParaRPr lang="en-GB" altLang="zh-CN" sz="4800" b="1" kern="0" dirty="0" smtClean="0">
              <a:solidFill>
                <a:schemeClr val="accent3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  <a:p>
            <a:pPr algn="ctr" eaLnBrk="0" hangingPunct="0"/>
            <a:r>
              <a:rPr lang="zh-CN" altLang="en-US" sz="4800" b="1" kern="0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叫属神</a:t>
            </a:r>
            <a:r>
              <a:rPr lang="zh-CN" altLang="en-US" sz="4800" b="1" kern="0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的人得以完全</a:t>
            </a:r>
            <a:r>
              <a:rPr lang="zh-CN" altLang="en-US" sz="4800" b="1" kern="0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、</a:t>
            </a:r>
            <a:endParaRPr lang="en-GB" altLang="zh-CN" sz="4800" b="1" kern="0" dirty="0" smtClean="0">
              <a:solidFill>
                <a:schemeClr val="accent3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  <a:p>
            <a:pPr algn="ctr" eaLnBrk="0" hangingPunct="0"/>
            <a:r>
              <a:rPr lang="zh-CN" altLang="en-US" sz="4800" b="1" kern="0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预</a:t>
            </a:r>
            <a:r>
              <a:rPr lang="zh-CN" altLang="en-US" sz="4800" b="1" kern="0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备行各样的善事。</a:t>
            </a:r>
            <a:endParaRPr lang="zh-TW" altLang="en-US" sz="4400" b="1" kern="0" dirty="0">
              <a:solidFill>
                <a:schemeClr val="accent3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0" y="149225"/>
            <a:ext cx="9144000" cy="5584031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628650" indent="-628650" algn="ctr" eaLnBrk="0" hangingPunct="0"/>
            <a:endParaRPr lang="zh-TW" altLang="en-US" sz="5100" b="1" kern="0" dirty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</p:txBody>
      </p:sp>
      <p:sp>
        <p:nvSpPr>
          <p:cNvPr id="3" name="Rectangle 2"/>
          <p:cNvSpPr txBox="1">
            <a:spLocks noChangeArrowheads="1"/>
          </p:cNvSpPr>
          <p:nvPr/>
        </p:nvSpPr>
        <p:spPr>
          <a:xfrm>
            <a:off x="251520" y="5589240"/>
            <a:ext cx="8640960" cy="1368152"/>
          </a:xfrm>
          <a:prstGeom prst="rect">
            <a:avLst/>
          </a:prstGeom>
        </p:spPr>
        <p:txBody>
          <a:bodyPr>
            <a:normAutofit/>
          </a:bodyPr>
          <a:lstStyle/>
          <a:p>
            <a:pPr algn="ctr" eaLnBrk="0" hangingPunct="0"/>
            <a:r>
              <a:rPr lang="zh-CN" altLang="en-US" sz="7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如何带</a:t>
            </a:r>
            <a:r>
              <a:rPr lang="zh-CN" altLang="en-US" sz="7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领 </a:t>
            </a:r>
            <a:r>
              <a:rPr lang="en-GB" altLang="zh-CN" sz="7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TIPS</a:t>
            </a:r>
            <a:endParaRPr lang="zh-TW" altLang="en-US" sz="7200" b="1" kern="0" dirty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>
          <a:xfrm>
            <a:off x="0" y="-99392"/>
            <a:ext cx="9036496" cy="5800055"/>
          </a:xfrm>
          <a:prstGeom prst="rect">
            <a:avLst/>
          </a:prstGeom>
        </p:spPr>
        <p:txBody>
          <a:bodyPr>
            <a:noAutofit/>
          </a:bodyPr>
          <a:lstStyle/>
          <a:p>
            <a:pPr algn="ctr" eaLnBrk="0" hangingPunct="0"/>
            <a:r>
              <a:rPr lang="en-US" altLang="zh-CN" sz="5400" b="1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1.</a:t>
            </a:r>
            <a:r>
              <a:rPr lang="zh-CN" altLang="en-US" sz="5400" b="1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发问题时声音要清晰、目光环视全体参加者，以引起大家的合作，避免只对着一位爱说话者发问</a:t>
            </a:r>
            <a:r>
              <a:rPr lang="zh-CN" altLang="en-US" sz="5400" b="1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。</a:t>
            </a:r>
            <a:endParaRPr lang="zh-CN" altLang="en-US" sz="5400" b="1" dirty="0" smtClean="0">
              <a:solidFill>
                <a:schemeClr val="accent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0" y="149225"/>
            <a:ext cx="9144000" cy="5584031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628650" indent="-628650" algn="ctr" eaLnBrk="0" hangingPunct="0"/>
            <a:endParaRPr lang="zh-TW" altLang="en-US" sz="5100" b="1" kern="0" dirty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</p:txBody>
      </p:sp>
      <p:sp>
        <p:nvSpPr>
          <p:cNvPr id="3" name="Rectangle 2"/>
          <p:cNvSpPr txBox="1">
            <a:spLocks noChangeArrowheads="1"/>
          </p:cNvSpPr>
          <p:nvPr/>
        </p:nvSpPr>
        <p:spPr>
          <a:xfrm>
            <a:off x="251520" y="5589240"/>
            <a:ext cx="8640960" cy="1368152"/>
          </a:xfrm>
          <a:prstGeom prst="rect">
            <a:avLst/>
          </a:prstGeom>
        </p:spPr>
        <p:txBody>
          <a:bodyPr>
            <a:normAutofit/>
          </a:bodyPr>
          <a:lstStyle/>
          <a:p>
            <a:pPr algn="ctr" eaLnBrk="0" hangingPunct="0"/>
            <a:r>
              <a:rPr lang="zh-CN" altLang="en-US" sz="7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如何带</a:t>
            </a:r>
            <a:r>
              <a:rPr lang="zh-CN" altLang="en-US" sz="7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领 </a:t>
            </a:r>
            <a:r>
              <a:rPr lang="en-GB" altLang="zh-CN" sz="7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TIPS</a:t>
            </a:r>
            <a:endParaRPr lang="zh-TW" altLang="en-US" sz="7200" b="1" kern="0" dirty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>
          <a:xfrm>
            <a:off x="0" y="-99392"/>
            <a:ext cx="9036496" cy="5800055"/>
          </a:xfrm>
          <a:prstGeom prst="rect">
            <a:avLst/>
          </a:prstGeom>
        </p:spPr>
        <p:txBody>
          <a:bodyPr>
            <a:noAutofit/>
          </a:bodyPr>
          <a:lstStyle/>
          <a:p>
            <a:pPr algn="ctr" eaLnBrk="0" hangingPunct="0"/>
            <a:r>
              <a:rPr lang="en-US" altLang="zh-CN" sz="5400" b="1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2</a:t>
            </a:r>
            <a:r>
              <a:rPr lang="en-US" altLang="zh-CN" sz="5400" b="1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.</a:t>
            </a:r>
            <a:r>
              <a:rPr lang="zh-CN" altLang="en-US" sz="5400" b="1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当大家对所发的问题没有反应时，要再重复一次刚才的问题或改用另一个方式问他们，直到每一位都听清楚也了解了</a:t>
            </a:r>
            <a:r>
              <a:rPr lang="zh-CN" altLang="en-US" sz="5400" b="1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。</a:t>
            </a:r>
            <a:endParaRPr lang="zh-CN" altLang="en-US" sz="5400" b="1" dirty="0" smtClean="0">
              <a:solidFill>
                <a:schemeClr val="accent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0" y="149225"/>
            <a:ext cx="9144000" cy="5584031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628650" indent="-628650" algn="ctr" eaLnBrk="0" hangingPunct="0"/>
            <a:endParaRPr lang="zh-TW" altLang="en-US" sz="5100" b="1" kern="0" dirty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</p:txBody>
      </p:sp>
      <p:sp>
        <p:nvSpPr>
          <p:cNvPr id="3" name="Rectangle 2"/>
          <p:cNvSpPr txBox="1">
            <a:spLocks noChangeArrowheads="1"/>
          </p:cNvSpPr>
          <p:nvPr/>
        </p:nvSpPr>
        <p:spPr>
          <a:xfrm>
            <a:off x="251520" y="5589240"/>
            <a:ext cx="8640960" cy="1368152"/>
          </a:xfrm>
          <a:prstGeom prst="rect">
            <a:avLst/>
          </a:prstGeom>
        </p:spPr>
        <p:txBody>
          <a:bodyPr>
            <a:normAutofit/>
          </a:bodyPr>
          <a:lstStyle/>
          <a:p>
            <a:pPr algn="ctr" eaLnBrk="0" hangingPunct="0"/>
            <a:r>
              <a:rPr lang="zh-CN" altLang="en-US" sz="7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如何带</a:t>
            </a:r>
            <a:r>
              <a:rPr lang="zh-CN" altLang="en-US" sz="7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领 </a:t>
            </a:r>
            <a:r>
              <a:rPr lang="en-GB" altLang="zh-CN" sz="7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TIPS</a:t>
            </a:r>
            <a:endParaRPr lang="zh-TW" altLang="en-US" sz="7200" b="1" kern="0" dirty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>
          <a:xfrm>
            <a:off x="0" y="-99392"/>
            <a:ext cx="9036496" cy="5800055"/>
          </a:xfrm>
          <a:prstGeom prst="rect">
            <a:avLst/>
          </a:prstGeom>
        </p:spPr>
        <p:txBody>
          <a:bodyPr>
            <a:noAutofit/>
          </a:bodyPr>
          <a:lstStyle/>
          <a:p>
            <a:pPr algn="ctr" eaLnBrk="0" hangingPunct="0"/>
            <a:r>
              <a:rPr lang="en-US" altLang="zh-CN" sz="5400" b="1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3</a:t>
            </a:r>
            <a:r>
              <a:rPr lang="en-US" altLang="zh-CN" sz="5400" b="1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.</a:t>
            </a:r>
            <a:r>
              <a:rPr lang="zh-CN" altLang="en-US" sz="5400" b="1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对每个人的意见表示欢迎，但也不满足于仅有一个答案。（尤其是意义及应用方面的问题）。</a:t>
            </a:r>
          </a:p>
          <a:p>
            <a:pPr algn="ctr" eaLnBrk="0" hangingPunct="0"/>
            <a:r>
              <a:rPr lang="en-US" altLang="zh-CN" sz="5400" b="1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4.</a:t>
            </a:r>
            <a:r>
              <a:rPr lang="zh-CN" altLang="en-US" sz="5400" b="1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有忍耐的心愿意等候，给人时间考虑，不要怕沉默的时候</a:t>
            </a:r>
            <a:r>
              <a:rPr lang="zh-CN" altLang="en-US" sz="5400" b="1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。</a:t>
            </a:r>
            <a:endParaRPr lang="zh-CN" altLang="en-US" sz="5400" b="1" dirty="0" smtClean="0">
              <a:solidFill>
                <a:schemeClr val="accent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0" y="149225"/>
            <a:ext cx="9144000" cy="5584031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628650" indent="-628650" algn="ctr" eaLnBrk="0" hangingPunct="0"/>
            <a:endParaRPr lang="zh-TW" altLang="en-US" sz="5100" b="1" kern="0" dirty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</p:txBody>
      </p:sp>
      <p:sp>
        <p:nvSpPr>
          <p:cNvPr id="3" name="Rectangle 2"/>
          <p:cNvSpPr txBox="1">
            <a:spLocks noChangeArrowheads="1"/>
          </p:cNvSpPr>
          <p:nvPr/>
        </p:nvSpPr>
        <p:spPr>
          <a:xfrm>
            <a:off x="251520" y="5589240"/>
            <a:ext cx="8640960" cy="1368152"/>
          </a:xfrm>
          <a:prstGeom prst="rect">
            <a:avLst/>
          </a:prstGeom>
        </p:spPr>
        <p:txBody>
          <a:bodyPr>
            <a:normAutofit/>
          </a:bodyPr>
          <a:lstStyle/>
          <a:p>
            <a:pPr algn="ctr" eaLnBrk="0" hangingPunct="0"/>
            <a:r>
              <a:rPr lang="zh-CN" altLang="en-US" sz="7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如何带</a:t>
            </a:r>
            <a:r>
              <a:rPr lang="zh-CN" altLang="en-US" sz="7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领 </a:t>
            </a:r>
            <a:r>
              <a:rPr lang="en-GB" altLang="zh-CN" sz="7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TIPS</a:t>
            </a:r>
            <a:endParaRPr lang="zh-TW" altLang="en-US" sz="7200" b="1" kern="0" dirty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>
          <a:xfrm>
            <a:off x="0" y="-99392"/>
            <a:ext cx="9036496" cy="5800055"/>
          </a:xfrm>
          <a:prstGeom prst="rect">
            <a:avLst/>
          </a:prstGeom>
        </p:spPr>
        <p:txBody>
          <a:bodyPr>
            <a:noAutofit/>
          </a:bodyPr>
          <a:lstStyle/>
          <a:p>
            <a:pPr algn="ctr" eaLnBrk="0" hangingPunct="0"/>
            <a:r>
              <a:rPr lang="en-US" altLang="zh-CN" sz="5400" b="1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5.</a:t>
            </a:r>
            <a:r>
              <a:rPr lang="zh-CN" altLang="en-US" sz="5400" b="1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态度热诚，有渴切等候答案的表情。</a:t>
            </a:r>
          </a:p>
          <a:p>
            <a:pPr algn="ctr" eaLnBrk="0" hangingPunct="0"/>
            <a:r>
              <a:rPr lang="en-US" altLang="zh-CN" sz="5400" b="1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6.</a:t>
            </a:r>
            <a:r>
              <a:rPr lang="zh-CN" altLang="en-US" sz="5400" b="1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对自己的预备要有弹性，可以随时改变所写的问题。</a:t>
            </a:r>
          </a:p>
          <a:p>
            <a:pPr algn="ctr" eaLnBrk="0" hangingPunct="0"/>
            <a:r>
              <a:rPr lang="en-US" altLang="zh-CN" sz="5400" b="1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7.</a:t>
            </a:r>
            <a:r>
              <a:rPr lang="zh-CN" altLang="en-US" sz="5400" b="1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谦虚地接受异己而正确的答案。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0" y="149225"/>
            <a:ext cx="9144000" cy="5584031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628650" indent="-628650" algn="ctr" eaLnBrk="0" hangingPunct="0"/>
            <a:endParaRPr lang="zh-TW" altLang="en-US" sz="5100" b="1" kern="0" dirty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</p:txBody>
      </p:sp>
      <p:sp>
        <p:nvSpPr>
          <p:cNvPr id="3" name="Rectangle 2"/>
          <p:cNvSpPr txBox="1">
            <a:spLocks noChangeArrowheads="1"/>
          </p:cNvSpPr>
          <p:nvPr/>
        </p:nvSpPr>
        <p:spPr>
          <a:xfrm>
            <a:off x="251520" y="5589240"/>
            <a:ext cx="8640960" cy="1368152"/>
          </a:xfrm>
          <a:prstGeom prst="rect">
            <a:avLst/>
          </a:prstGeom>
        </p:spPr>
        <p:txBody>
          <a:bodyPr>
            <a:normAutofit/>
          </a:bodyPr>
          <a:lstStyle/>
          <a:p>
            <a:pPr algn="ctr" eaLnBrk="0" hangingPunct="0"/>
            <a:r>
              <a:rPr lang="zh-CN" altLang="en-US" sz="7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如何带</a:t>
            </a:r>
            <a:r>
              <a:rPr lang="zh-CN" altLang="en-US" sz="7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领 </a:t>
            </a:r>
            <a:r>
              <a:rPr lang="en-GB" altLang="zh-CN" sz="7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TIPS</a:t>
            </a:r>
            <a:endParaRPr lang="zh-TW" altLang="en-US" sz="7200" b="1" kern="0" dirty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>
          <a:xfrm>
            <a:off x="0" y="-99392"/>
            <a:ext cx="9036496" cy="5800055"/>
          </a:xfrm>
          <a:prstGeom prst="rect">
            <a:avLst/>
          </a:prstGeom>
        </p:spPr>
        <p:txBody>
          <a:bodyPr>
            <a:noAutofit/>
          </a:bodyPr>
          <a:lstStyle/>
          <a:p>
            <a:pPr algn="ctr" eaLnBrk="0" hangingPunct="0"/>
            <a:r>
              <a:rPr lang="en-US" altLang="zh-CN" sz="5400" b="1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8</a:t>
            </a:r>
            <a:r>
              <a:rPr lang="en-US" altLang="zh-CN" sz="5400" b="1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.</a:t>
            </a:r>
            <a:r>
              <a:rPr lang="zh-CN" altLang="en-US" sz="5400" b="1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在每一个问题及段落之后要作简单结论。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0" y="149225"/>
            <a:ext cx="9144000" cy="5584031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628650" indent="-628650" algn="ctr" eaLnBrk="0" hangingPunct="0"/>
            <a:endParaRPr lang="zh-TW" altLang="en-US" sz="5100" b="1" kern="0" dirty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</p:txBody>
      </p:sp>
      <p:sp>
        <p:nvSpPr>
          <p:cNvPr id="3" name="Rectangle 2"/>
          <p:cNvSpPr txBox="1">
            <a:spLocks noChangeArrowheads="1"/>
          </p:cNvSpPr>
          <p:nvPr/>
        </p:nvSpPr>
        <p:spPr>
          <a:xfrm>
            <a:off x="251520" y="5589240"/>
            <a:ext cx="8640960" cy="1368152"/>
          </a:xfrm>
          <a:prstGeom prst="rect">
            <a:avLst/>
          </a:prstGeom>
        </p:spPr>
        <p:txBody>
          <a:bodyPr>
            <a:normAutofit/>
          </a:bodyPr>
          <a:lstStyle/>
          <a:p>
            <a:pPr algn="ctr" eaLnBrk="0" hangingPunct="0"/>
            <a:r>
              <a:rPr lang="zh-CN" altLang="en-US" sz="7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如何应付困难的情形</a:t>
            </a:r>
            <a:endParaRPr lang="zh-TW" altLang="en-US" sz="7200" b="1" kern="0" dirty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>
          <a:xfrm>
            <a:off x="0" y="-99392"/>
            <a:ext cx="9036496" cy="5800055"/>
          </a:xfrm>
          <a:prstGeom prst="rect">
            <a:avLst/>
          </a:prstGeom>
        </p:spPr>
        <p:txBody>
          <a:bodyPr>
            <a:noAutofit/>
          </a:bodyPr>
          <a:lstStyle/>
          <a:p>
            <a:pPr algn="ctr" eaLnBrk="0" hangingPunct="0"/>
            <a:r>
              <a:rPr lang="en-US" altLang="zh-CN" sz="5400" b="1" dirty="0" smtClean="0">
                <a:solidFill>
                  <a:schemeClr val="accent4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1.</a:t>
            </a:r>
            <a:r>
              <a:rPr lang="zh-CN" altLang="en-US" sz="5400" b="1" dirty="0" smtClean="0">
                <a:solidFill>
                  <a:schemeClr val="accent4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参加的人没有事先准备 </a:t>
            </a:r>
            <a:r>
              <a:rPr lang="en-US" altLang="zh-CN" sz="5400" b="1" dirty="0" smtClean="0">
                <a:solidFill>
                  <a:schemeClr val="accent4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 </a:t>
            </a:r>
            <a:endParaRPr lang="zh-CN" altLang="en-US" sz="5400" b="1" dirty="0" smtClean="0">
              <a:solidFill>
                <a:schemeClr val="accent4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  <a:p>
            <a:pPr algn="ctr" eaLnBrk="0" hangingPunct="0"/>
            <a:r>
              <a:rPr lang="en-US" altLang="zh-CN" sz="5400" b="1" dirty="0" smtClean="0">
                <a:solidFill>
                  <a:schemeClr val="accent4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2.</a:t>
            </a:r>
            <a:r>
              <a:rPr lang="zh-CN" altLang="en-US" sz="5400" b="1" dirty="0" smtClean="0">
                <a:solidFill>
                  <a:schemeClr val="accent4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不开口的</a:t>
            </a:r>
            <a:r>
              <a:rPr lang="zh-CN" altLang="en-US" sz="5400" b="1" dirty="0" smtClean="0">
                <a:solidFill>
                  <a:schemeClr val="accent4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人</a:t>
            </a:r>
            <a:endParaRPr lang="zh-CN" altLang="en-US" sz="5400" b="1" dirty="0" smtClean="0">
              <a:solidFill>
                <a:schemeClr val="accent4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  <a:p>
            <a:pPr algn="ctr" eaLnBrk="0" hangingPunct="0"/>
            <a:r>
              <a:rPr lang="en-US" altLang="zh-CN" sz="5400" b="1" dirty="0" smtClean="0">
                <a:solidFill>
                  <a:schemeClr val="accent4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3.</a:t>
            </a:r>
            <a:r>
              <a:rPr lang="zh-CN" altLang="en-US" sz="5400" b="1" dirty="0" smtClean="0">
                <a:solidFill>
                  <a:schemeClr val="accent4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助教型的人不停</a:t>
            </a:r>
            <a:r>
              <a:rPr lang="zh-CN" altLang="en-US" sz="5400" b="1" dirty="0" smtClean="0">
                <a:solidFill>
                  <a:schemeClr val="accent4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地</a:t>
            </a:r>
            <a:endParaRPr lang="zh-CN" altLang="en-US" sz="5400" b="1" dirty="0" smtClean="0">
              <a:solidFill>
                <a:schemeClr val="accent4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  <a:p>
            <a:pPr algn="ctr" eaLnBrk="0" hangingPunct="0"/>
            <a:r>
              <a:rPr lang="en-US" altLang="zh-CN" sz="5400" b="1" dirty="0" smtClean="0">
                <a:solidFill>
                  <a:schemeClr val="accent4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4.</a:t>
            </a:r>
            <a:r>
              <a:rPr lang="zh-CN" altLang="en-US" sz="5400" b="1" dirty="0" smtClean="0">
                <a:solidFill>
                  <a:schemeClr val="accent4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遇到旁涉的</a:t>
            </a:r>
            <a:r>
              <a:rPr lang="zh-CN" altLang="en-US" sz="5400" b="1" dirty="0" smtClean="0">
                <a:solidFill>
                  <a:schemeClr val="accent4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情</a:t>
            </a:r>
            <a:endParaRPr lang="zh-CN" altLang="en-US" sz="5400" b="1" dirty="0" smtClean="0">
              <a:solidFill>
                <a:schemeClr val="accent4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  <a:p>
            <a:pPr algn="ctr" eaLnBrk="0" hangingPunct="0"/>
            <a:r>
              <a:rPr lang="en-US" altLang="zh-CN" sz="5400" b="1" dirty="0" smtClean="0">
                <a:solidFill>
                  <a:schemeClr val="accent4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5.</a:t>
            </a:r>
            <a:r>
              <a:rPr lang="zh-CN" altLang="en-US" sz="5400" b="1" dirty="0" smtClean="0">
                <a:solidFill>
                  <a:schemeClr val="accent4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有人给以没有意义的答案</a:t>
            </a:r>
            <a:r>
              <a:rPr lang="zh-CN" altLang="en-US" sz="5400" b="1" dirty="0" smtClean="0">
                <a:solidFill>
                  <a:schemeClr val="accent4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时</a:t>
            </a:r>
            <a:r>
              <a:rPr lang="en-US" altLang="zh-CN" sz="5400" b="1" dirty="0" smtClean="0">
                <a:solidFill>
                  <a:schemeClr val="accent4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6</a:t>
            </a:r>
            <a:r>
              <a:rPr lang="en-US" altLang="zh-CN" sz="5400" b="1" dirty="0" smtClean="0">
                <a:solidFill>
                  <a:schemeClr val="accent4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.</a:t>
            </a:r>
            <a:r>
              <a:rPr lang="zh-CN" altLang="en-US" sz="5400" b="1" dirty="0" smtClean="0">
                <a:solidFill>
                  <a:schemeClr val="accent4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初次参加者或非基督</a:t>
            </a:r>
            <a:r>
              <a:rPr lang="zh-CN" altLang="en-US" sz="5400" b="1" dirty="0" smtClean="0">
                <a:solidFill>
                  <a:schemeClr val="accent4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徒</a:t>
            </a:r>
            <a:endParaRPr lang="zh-CN" altLang="en-US" sz="5400" b="1" dirty="0" smtClean="0">
              <a:solidFill>
                <a:schemeClr val="accent4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  <a:p>
            <a:pPr algn="ctr" eaLnBrk="0" hangingPunct="0"/>
            <a:r>
              <a:rPr lang="en-US" altLang="zh-CN" sz="5400" b="1" dirty="0" smtClean="0">
                <a:solidFill>
                  <a:schemeClr val="accent4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7.</a:t>
            </a:r>
            <a:r>
              <a:rPr lang="zh-CN" altLang="en-US" sz="5400" b="1" dirty="0" smtClean="0">
                <a:solidFill>
                  <a:schemeClr val="accent4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专挑难题的</a:t>
            </a:r>
            <a:r>
              <a:rPr lang="zh-CN" altLang="en-US" sz="5400" b="1" dirty="0" smtClean="0">
                <a:solidFill>
                  <a:schemeClr val="accent4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人</a:t>
            </a:r>
            <a:endParaRPr lang="zh-CN" altLang="en-US" sz="5400" b="1" dirty="0" smtClean="0">
              <a:solidFill>
                <a:schemeClr val="accent4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 bright="-26000"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107504" y="149225"/>
            <a:ext cx="8784976" cy="6708775"/>
          </a:xfrm>
          <a:prstGeom prst="rect">
            <a:avLst/>
          </a:prstGeom>
        </p:spPr>
        <p:txBody>
          <a:bodyPr>
            <a:normAutofit/>
          </a:bodyPr>
          <a:lstStyle/>
          <a:p>
            <a:pPr algn="ctr" eaLnBrk="0" hangingPunct="0"/>
            <a:r>
              <a:rPr lang="zh-CN" altLang="en-US" sz="4800" b="1" kern="0" dirty="0" smtClean="0">
                <a:solidFill>
                  <a:srgbClr val="FFFC1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带领查经讨</a:t>
            </a:r>
            <a:r>
              <a:rPr lang="zh-CN" altLang="en-US" sz="4800" b="1" kern="0" dirty="0" smtClean="0">
                <a:solidFill>
                  <a:srgbClr val="FFFC1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论</a:t>
            </a:r>
            <a:endParaRPr lang="en-US" altLang="zh-CN" sz="4800" b="1" kern="0" dirty="0" smtClean="0">
              <a:solidFill>
                <a:srgbClr val="FFFC18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  <a:p>
            <a:pPr algn="ctr" eaLnBrk="0" hangingPunct="0"/>
            <a:r>
              <a:rPr lang="en-US" altLang="zh-CN" sz="72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(7)</a:t>
            </a:r>
            <a:r>
              <a:rPr lang="zh-CN" altLang="en-US" sz="72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总结</a:t>
            </a:r>
            <a:r>
              <a:rPr lang="zh-CN" altLang="en-US" sz="72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、</a:t>
            </a:r>
            <a:endParaRPr lang="en-US" altLang="zh-CN" sz="7200" b="1" kern="0" dirty="0" smtClean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  <a:p>
            <a:pPr algn="ctr" eaLnBrk="0" hangingPunct="0"/>
            <a:r>
              <a:rPr lang="zh-CN" altLang="en-US" sz="72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祷</a:t>
            </a:r>
            <a:r>
              <a:rPr lang="zh-CN" altLang="en-US" sz="72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告</a:t>
            </a:r>
            <a:r>
              <a:rPr lang="zh-CN" altLang="en-US" sz="72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、</a:t>
            </a:r>
            <a:endParaRPr lang="en-US" altLang="zh-CN" sz="7200" b="1" kern="0" dirty="0" smtClean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  <a:p>
            <a:pPr algn="ctr" eaLnBrk="0" hangingPunct="0"/>
            <a:r>
              <a:rPr lang="zh-CN" altLang="en-US" sz="72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代</a:t>
            </a:r>
            <a:r>
              <a:rPr lang="zh-CN" altLang="en-US" sz="72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祷</a:t>
            </a:r>
            <a:endParaRPr lang="zh-TW" altLang="en-US" sz="7200" b="1" kern="0" dirty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 bright="-26000"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107504" y="149225"/>
            <a:ext cx="8784976" cy="6708775"/>
          </a:xfrm>
          <a:prstGeom prst="rect">
            <a:avLst/>
          </a:prstGeom>
        </p:spPr>
        <p:txBody>
          <a:bodyPr>
            <a:normAutofit/>
          </a:bodyPr>
          <a:lstStyle/>
          <a:p>
            <a:pPr algn="ctr" eaLnBrk="0" hangingPunct="0"/>
            <a:r>
              <a:rPr lang="zh-CN" altLang="en-US" sz="4800" b="1" kern="0" dirty="0" smtClean="0">
                <a:solidFill>
                  <a:srgbClr val="FFFC1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带领查经讨</a:t>
            </a:r>
            <a:r>
              <a:rPr lang="zh-CN" altLang="en-US" sz="4800" b="1" kern="0" dirty="0" smtClean="0">
                <a:solidFill>
                  <a:srgbClr val="FFFC1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论</a:t>
            </a:r>
            <a:endParaRPr lang="en-US" altLang="zh-CN" sz="4800" b="1" kern="0" dirty="0" smtClean="0">
              <a:solidFill>
                <a:srgbClr val="FFFC18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  <a:p>
            <a:pPr algn="ctr" eaLnBrk="0" hangingPunct="0"/>
            <a:r>
              <a:rPr lang="en-US" altLang="zh-TW" sz="72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(8)</a:t>
            </a:r>
            <a:r>
              <a:rPr lang="zh-TW" altLang="en-US" sz="72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准时结</a:t>
            </a:r>
            <a:r>
              <a:rPr lang="zh-TW" altLang="en-US" sz="72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束</a:t>
            </a:r>
            <a:endParaRPr lang="en-US" altLang="zh-TW" sz="7200" b="1" kern="0" dirty="0" smtClean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  <a:p>
            <a:pPr algn="ctr" eaLnBrk="0" hangingPunct="0"/>
            <a:r>
              <a:rPr lang="en-US" altLang="zh-TW" sz="72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(21:45)</a:t>
            </a:r>
            <a:endParaRPr lang="zh-TW" altLang="en-US" sz="7200" b="1" kern="0" dirty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251520" y="581273"/>
            <a:ext cx="8892480" cy="6088087"/>
          </a:xfrm>
          <a:prstGeom prst="rect">
            <a:avLst/>
          </a:prstGeom>
        </p:spPr>
        <p:txBody>
          <a:bodyPr>
            <a:normAutofit lnSpcReduction="10000"/>
          </a:bodyPr>
          <a:lstStyle/>
          <a:p>
            <a:pPr algn="ctr" eaLnBrk="0" hangingPunct="0"/>
            <a:r>
              <a:rPr lang="zh-CN" altLang="en-US" sz="4800" b="1" kern="0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路</a:t>
            </a:r>
            <a:r>
              <a:rPr lang="en-US" altLang="zh-CN" sz="4800" b="1" kern="0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1:37 </a:t>
            </a:r>
            <a:endParaRPr lang="en-US" altLang="zh-CN" sz="4800" b="1" kern="0" dirty="0" smtClean="0">
              <a:solidFill>
                <a:schemeClr val="accent3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  <a:p>
            <a:pPr algn="ctr" eaLnBrk="0" hangingPunct="0"/>
            <a:r>
              <a:rPr lang="zh-CN" altLang="en-US" sz="6000" b="1" kern="0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因</a:t>
            </a:r>
            <a:r>
              <a:rPr lang="zh-CN" altLang="en-US" sz="6000" b="1" kern="0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为</a:t>
            </a:r>
            <a:r>
              <a:rPr lang="zh-CN" altLang="en-US" sz="6000" b="1" kern="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出</a:t>
            </a:r>
            <a:r>
              <a:rPr lang="zh-CN" altLang="en-US" sz="6000" b="1" kern="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於神</a:t>
            </a:r>
            <a:r>
              <a:rPr lang="zh-CN" altLang="en-US" sz="6000" b="1" kern="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的话</a:t>
            </a:r>
            <a:r>
              <a:rPr lang="zh-CN" altLang="en-US" sz="6000" b="1" kern="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、</a:t>
            </a:r>
            <a:endParaRPr lang="en-US" altLang="zh-CN" sz="6000" b="1" kern="0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  <a:p>
            <a:pPr algn="ctr" eaLnBrk="0" hangingPunct="0"/>
            <a:r>
              <a:rPr lang="zh-CN" altLang="en-US" sz="6000" b="1" kern="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没</a:t>
            </a:r>
            <a:r>
              <a:rPr lang="zh-CN" altLang="en-US" sz="6000" b="1" kern="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有一句不带能力的</a:t>
            </a:r>
            <a:r>
              <a:rPr lang="zh-CN" altLang="en-US" sz="6000" b="1" kern="0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。</a:t>
            </a:r>
            <a:endParaRPr lang="en-US" altLang="zh-CN" sz="6000" b="1" kern="0" dirty="0" smtClean="0">
              <a:solidFill>
                <a:schemeClr val="accent3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  <a:p>
            <a:pPr algn="ctr" eaLnBrk="0" hangingPunct="0"/>
            <a:r>
              <a:rPr lang="zh-CN" altLang="en-US" sz="4800" b="1" kern="0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 </a:t>
            </a:r>
            <a:endParaRPr lang="zh-CN" altLang="en-US" sz="4800" b="1" kern="0" dirty="0" smtClean="0">
              <a:solidFill>
                <a:schemeClr val="accent3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  <a:p>
            <a:pPr algn="ctr" eaLnBrk="0" hangingPunct="0"/>
            <a:r>
              <a:rPr lang="zh-CN" altLang="en-US" sz="4800" b="1" kern="0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路</a:t>
            </a:r>
            <a:r>
              <a:rPr lang="en-US" altLang="zh-CN" sz="4800" b="1" kern="0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1:38 </a:t>
            </a:r>
            <a:endParaRPr lang="en-US" altLang="zh-CN" sz="4800" b="1" kern="0" dirty="0" smtClean="0">
              <a:solidFill>
                <a:schemeClr val="accent3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  <a:p>
            <a:pPr algn="ctr" eaLnBrk="0" hangingPunct="0"/>
            <a:r>
              <a:rPr lang="zh-CN" altLang="en-US" sz="5400" b="1" kern="0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马</a:t>
            </a:r>
            <a:r>
              <a:rPr lang="zh-CN" altLang="en-US" sz="5400" b="1" kern="0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利亚说、我是主的使</a:t>
            </a:r>
            <a:r>
              <a:rPr lang="zh-CN" altLang="en-US" sz="5400" b="1" kern="0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女</a:t>
            </a:r>
            <a:r>
              <a:rPr lang="en-US" altLang="zh-CN" sz="5400" b="1" kern="0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,</a:t>
            </a:r>
          </a:p>
          <a:p>
            <a:pPr algn="ctr" eaLnBrk="0" hangingPunct="0"/>
            <a:r>
              <a:rPr lang="zh-CN" altLang="en-US" sz="5400" b="1" kern="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情</a:t>
            </a:r>
            <a:r>
              <a:rPr lang="zh-CN" altLang="en-US" sz="5400" b="1" kern="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愿照你的</a:t>
            </a:r>
            <a:r>
              <a:rPr lang="zh-CN" altLang="en-US" sz="5400" b="1" kern="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话</a:t>
            </a:r>
            <a:endParaRPr lang="en-US" altLang="zh-CN" sz="5400" b="1" kern="0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  <a:p>
            <a:pPr algn="ctr" eaLnBrk="0" hangingPunct="0"/>
            <a:r>
              <a:rPr lang="zh-CN" altLang="en-US" sz="5400" b="1" kern="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成</a:t>
            </a:r>
            <a:r>
              <a:rPr lang="zh-CN" altLang="en-US" sz="5400" b="1" kern="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就在我身上</a:t>
            </a:r>
            <a:r>
              <a:rPr lang="zh-CN" altLang="en-US" sz="5400" b="1" kern="0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。</a:t>
            </a:r>
            <a:endParaRPr lang="zh-TW" altLang="en-US" sz="4800" b="1" kern="0" dirty="0">
              <a:solidFill>
                <a:schemeClr val="accent3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251520" y="149225"/>
            <a:ext cx="8892480" cy="6448127"/>
          </a:xfrm>
          <a:prstGeom prst="rect">
            <a:avLst/>
          </a:prstGeom>
        </p:spPr>
        <p:txBody>
          <a:bodyPr>
            <a:normAutofit/>
          </a:bodyPr>
          <a:lstStyle/>
          <a:p>
            <a:pPr algn="ctr" eaLnBrk="0" hangingPunct="0"/>
            <a:endParaRPr lang="en-GB" altLang="zh-CN" sz="4800" b="1" kern="0" dirty="0" smtClean="0">
              <a:solidFill>
                <a:schemeClr val="accent3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  <a:p>
            <a:pPr algn="ctr" eaLnBrk="0" hangingPunct="0"/>
            <a:endParaRPr lang="en-GB" altLang="zh-CN" sz="4800" b="1" kern="0" dirty="0" smtClean="0">
              <a:solidFill>
                <a:schemeClr val="accent3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  <a:p>
            <a:pPr algn="ctr" eaLnBrk="0" hangingPunct="0"/>
            <a:r>
              <a:rPr lang="zh-CN" altLang="en-US" sz="4800" b="1" kern="0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诗</a:t>
            </a:r>
            <a:r>
              <a:rPr lang="zh-CN" altLang="en-US" sz="4800" b="1" kern="0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篇</a:t>
            </a:r>
            <a:r>
              <a:rPr lang="en-US" altLang="zh-CN" sz="4800" b="1" kern="0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119:105 </a:t>
            </a:r>
            <a:endParaRPr lang="en-US" altLang="zh-CN" sz="4800" b="1" kern="0" dirty="0" smtClean="0">
              <a:solidFill>
                <a:schemeClr val="accent3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  <a:p>
            <a:pPr algn="ctr" eaLnBrk="0" hangingPunct="0"/>
            <a:r>
              <a:rPr lang="zh-CN" altLang="en-US" sz="4800" b="1" kern="0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你</a:t>
            </a:r>
            <a:r>
              <a:rPr lang="zh-CN" altLang="en-US" sz="4800" b="1" kern="0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的</a:t>
            </a:r>
            <a:r>
              <a:rPr lang="zh-CN" altLang="en-US" sz="4800" b="1" kern="0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话</a:t>
            </a:r>
            <a:endParaRPr lang="en-GB" altLang="zh-CN" sz="4800" b="1" kern="0" dirty="0" smtClean="0">
              <a:solidFill>
                <a:schemeClr val="accent3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  <a:p>
            <a:pPr algn="ctr" eaLnBrk="0" hangingPunct="0"/>
            <a:r>
              <a:rPr lang="zh-CN" altLang="en-US" sz="4800" b="1" kern="0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是</a:t>
            </a:r>
            <a:r>
              <a:rPr lang="zh-CN" altLang="en-US" sz="4800" b="1" kern="0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我脚前的灯、是我路上的光。</a:t>
            </a:r>
            <a:endParaRPr lang="zh-TW" altLang="en-US" sz="4400" b="1" kern="0" dirty="0">
              <a:solidFill>
                <a:schemeClr val="accent3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251520" y="149225"/>
            <a:ext cx="8640960" cy="6448127"/>
          </a:xfrm>
          <a:prstGeom prst="rect">
            <a:avLst/>
          </a:prstGeom>
        </p:spPr>
        <p:txBody>
          <a:bodyPr>
            <a:normAutofit/>
          </a:bodyPr>
          <a:lstStyle/>
          <a:p>
            <a:pPr algn="ctr" eaLnBrk="0" hangingPunct="0"/>
            <a:endParaRPr lang="en-GB" altLang="zh-CN" sz="8000" b="1" kern="0" dirty="0" smtClean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  <a:p>
            <a:pPr algn="ctr" eaLnBrk="0" hangingPunct="0"/>
            <a:endParaRPr lang="en-GB" altLang="zh-CN" sz="8000" b="1" kern="0" dirty="0" smtClean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  <a:p>
            <a:pPr algn="ctr" eaLnBrk="0" hangingPunct="0"/>
            <a:endParaRPr lang="en-GB" altLang="zh-CN" sz="8000" b="1" kern="0" dirty="0" smtClean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  <a:p>
            <a:pPr algn="ctr" eaLnBrk="0" hangingPunct="0"/>
            <a:endParaRPr lang="en-GB" altLang="zh-CN" sz="8000" b="1" kern="0" dirty="0" smtClean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  <a:p>
            <a:pPr algn="ctr" eaLnBrk="0" hangingPunct="0"/>
            <a:r>
              <a:rPr lang="zh-CN" altLang="en-US" sz="8000" b="1" kern="0" dirty="0" smtClean="0">
                <a:solidFill>
                  <a:srgbClr val="FFFC1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解释圣经</a:t>
            </a:r>
            <a:endParaRPr lang="zh-TW" altLang="en-US" sz="7200" b="1" kern="0" dirty="0">
              <a:solidFill>
                <a:srgbClr val="FFFC18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251520" y="149225"/>
            <a:ext cx="8640960" cy="6448127"/>
          </a:xfrm>
          <a:prstGeom prst="rect">
            <a:avLst/>
          </a:prstGeom>
        </p:spPr>
        <p:txBody>
          <a:bodyPr>
            <a:normAutofit/>
          </a:bodyPr>
          <a:lstStyle/>
          <a:p>
            <a:pPr algn="ctr" eaLnBrk="0" hangingPunct="0"/>
            <a:endParaRPr lang="en-GB" altLang="zh-CN" sz="72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 eaLnBrk="0" hangingPunct="0"/>
            <a:r>
              <a:rPr lang="zh-CN" altLang="en-US" sz="8800" b="1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为</a:t>
            </a:r>
            <a:r>
              <a:rPr lang="zh-CN" altLang="en-US" sz="8800" b="1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什么会有异端</a:t>
            </a:r>
            <a:r>
              <a:rPr lang="en-GB" sz="8800" b="1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?</a:t>
            </a:r>
            <a:r>
              <a:rPr lang="zh-CN" altLang="en-US" sz="44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。</a:t>
            </a:r>
            <a:endParaRPr lang="zh-TW" altLang="en-US" sz="4400" b="1" kern="0" dirty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251520" y="149225"/>
            <a:ext cx="8892480" cy="6448127"/>
          </a:xfrm>
          <a:prstGeom prst="rect">
            <a:avLst/>
          </a:prstGeom>
        </p:spPr>
        <p:txBody>
          <a:bodyPr>
            <a:normAutofit lnSpcReduction="10000"/>
          </a:bodyPr>
          <a:lstStyle/>
          <a:p>
            <a:pPr algn="ctr" eaLnBrk="0" hangingPunct="0"/>
            <a:endParaRPr lang="en-GB" altLang="zh-CN" sz="4800" b="1" kern="0" dirty="0" smtClean="0">
              <a:solidFill>
                <a:schemeClr val="accent3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  <a:p>
            <a:pPr algn="ctr" eaLnBrk="0" hangingPunct="0"/>
            <a:endParaRPr lang="en-GB" altLang="zh-CN" sz="4800" b="1" kern="0" dirty="0" smtClean="0">
              <a:solidFill>
                <a:schemeClr val="accent3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  <a:p>
            <a:pPr algn="ctr" eaLnBrk="0" hangingPunct="0"/>
            <a:r>
              <a:rPr lang="zh-CN" altLang="en-US" sz="4800" b="1" kern="0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彼后</a:t>
            </a:r>
            <a:r>
              <a:rPr lang="en-US" altLang="zh-CN" sz="4800" b="1" kern="0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3:15-16</a:t>
            </a:r>
          </a:p>
          <a:p>
            <a:pPr algn="ctr" eaLnBrk="0" hangingPunct="0"/>
            <a:r>
              <a:rPr lang="zh-CN" altLang="en-US" sz="4800" b="1" kern="0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就</a:t>
            </a:r>
            <a:r>
              <a:rPr lang="zh-CN" altLang="en-US" sz="4800" b="1" kern="0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如我们所亲爱的兄弟保罗</a:t>
            </a:r>
            <a:r>
              <a:rPr lang="zh-CN" altLang="en-US" sz="4800" b="1" kern="0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、</a:t>
            </a:r>
            <a:endParaRPr lang="en-GB" altLang="zh-CN" sz="4800" b="1" kern="0" dirty="0" smtClean="0">
              <a:solidFill>
                <a:schemeClr val="accent3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  <a:p>
            <a:pPr algn="ctr" eaLnBrk="0" hangingPunct="0"/>
            <a:r>
              <a:rPr lang="zh-CN" altLang="en-US" sz="4800" b="1" kern="0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照</a:t>
            </a:r>
            <a:r>
              <a:rPr lang="zh-CN" altLang="en-US" sz="4800" b="1" kern="0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着所赐给他的智慧、写了信给你们．他一切的信上、也都是讲论这事．信中有些难明白的</a:t>
            </a:r>
            <a:r>
              <a:rPr lang="zh-CN" altLang="en-US" sz="4800" b="1" kern="0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、</a:t>
            </a:r>
            <a:endParaRPr lang="en-GB" altLang="zh-CN" sz="4800" b="1" kern="0" dirty="0" smtClean="0">
              <a:solidFill>
                <a:schemeClr val="accent3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  <a:p>
            <a:pPr algn="ctr" eaLnBrk="0" hangingPunct="0"/>
            <a:r>
              <a:rPr lang="zh-CN" altLang="en-US" sz="4800" b="1" kern="0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那</a:t>
            </a:r>
            <a:r>
              <a:rPr lang="zh-CN" altLang="en-US" sz="4800" b="1" kern="0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无学问不坚固的人强解、如强解别的经书一样、就自取沉</a:t>
            </a:r>
            <a:r>
              <a:rPr lang="zh-CN" altLang="en-US" sz="4800" b="1" kern="0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沦</a:t>
            </a:r>
            <a:r>
              <a:rPr lang="en-US" altLang="zh-TW" sz="4800" b="1" kern="0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.</a:t>
            </a:r>
            <a:endParaRPr lang="zh-TW" altLang="en-US" sz="4400" b="1" kern="0" dirty="0">
              <a:solidFill>
                <a:schemeClr val="accent3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251520" y="149225"/>
            <a:ext cx="8892480" cy="6448127"/>
          </a:xfrm>
          <a:prstGeom prst="rect">
            <a:avLst/>
          </a:prstGeom>
        </p:spPr>
        <p:txBody>
          <a:bodyPr>
            <a:normAutofit/>
          </a:bodyPr>
          <a:lstStyle/>
          <a:p>
            <a:pPr algn="ctr" eaLnBrk="0" hangingPunct="0"/>
            <a:endParaRPr lang="en-GB" altLang="zh-CN" sz="4800" b="1" kern="0" dirty="0" smtClean="0">
              <a:solidFill>
                <a:schemeClr val="accent3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  <a:p>
            <a:pPr algn="ctr" eaLnBrk="0" hangingPunct="0"/>
            <a:endParaRPr lang="en-GB" altLang="zh-CN" sz="4800" b="1" kern="0" dirty="0" smtClean="0">
              <a:solidFill>
                <a:schemeClr val="accent3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  <a:p>
            <a:pPr algn="ctr" eaLnBrk="0" hangingPunct="0"/>
            <a:r>
              <a:rPr lang="zh-CN" altLang="en-US" sz="4800" b="1" kern="0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彼后</a:t>
            </a:r>
            <a:r>
              <a:rPr lang="en-US" altLang="zh-CN" sz="4800" b="1" kern="0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1:20-21</a:t>
            </a:r>
          </a:p>
          <a:p>
            <a:pPr algn="ctr" eaLnBrk="0" hangingPunct="0"/>
            <a:r>
              <a:rPr lang="zh-CN" altLang="en-US" sz="4800" b="1" kern="0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第</a:t>
            </a:r>
            <a:r>
              <a:rPr lang="zh-CN" altLang="en-US" sz="4800" b="1" kern="0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一要紧的、该知道经上所有的预言</a:t>
            </a:r>
            <a:r>
              <a:rPr lang="en-US" altLang="zh-CN" sz="4800" b="1" kern="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[=</a:t>
            </a:r>
            <a:r>
              <a:rPr lang="zh-CN" altLang="en-US" sz="4800" b="1" kern="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从至高位者来的传话</a:t>
            </a:r>
            <a:r>
              <a:rPr lang="en-US" altLang="zh-CN" sz="4800" b="1" kern="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]</a:t>
            </a:r>
            <a:r>
              <a:rPr lang="zh-CN" altLang="en-US" sz="4800" b="1" kern="0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、没有可随私意解说的．因为预言从来没有出于人意的、乃是人被圣灵感动说出神的话来。</a:t>
            </a:r>
            <a:endParaRPr lang="zh-TW" altLang="en-US" sz="4400" b="1" kern="0" dirty="0">
              <a:solidFill>
                <a:schemeClr val="accent3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Greenleaves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Greenleaves</Template>
  <TotalTime>237</TotalTime>
  <Words>1775</Words>
  <Application>Microsoft Office PowerPoint</Application>
  <PresentationFormat>On-screen Show (4:3)</PresentationFormat>
  <Paragraphs>194</Paragraphs>
  <Slides>48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48</vt:i4>
      </vt:variant>
    </vt:vector>
  </HeadingPairs>
  <TitlesOfParts>
    <vt:vector size="49" baseType="lpstr">
      <vt:lpstr>Greenleaves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  <vt:lpstr>Slide 25</vt:lpstr>
      <vt:lpstr>Slide 26</vt:lpstr>
      <vt:lpstr>Slide 27</vt:lpstr>
      <vt:lpstr>Slide 28</vt:lpstr>
      <vt:lpstr>Slide 29</vt:lpstr>
      <vt:lpstr>Slide 30</vt:lpstr>
      <vt:lpstr>Slide 31</vt:lpstr>
      <vt:lpstr>Slide 32</vt:lpstr>
      <vt:lpstr>Slide 33</vt:lpstr>
      <vt:lpstr>Slide 34</vt:lpstr>
      <vt:lpstr>Slide 35</vt:lpstr>
      <vt:lpstr>Slide 36</vt:lpstr>
      <vt:lpstr>Slide 37</vt:lpstr>
      <vt:lpstr>Slide 38</vt:lpstr>
      <vt:lpstr>Slide 39</vt:lpstr>
      <vt:lpstr>Slide 40</vt:lpstr>
      <vt:lpstr>Slide 41</vt:lpstr>
      <vt:lpstr>Slide 42</vt:lpstr>
      <vt:lpstr>Slide 43</vt:lpstr>
      <vt:lpstr>Slide 44</vt:lpstr>
      <vt:lpstr>Slide 45</vt:lpstr>
      <vt:lpstr>Slide 46</vt:lpstr>
      <vt:lpstr>Slide 47</vt:lpstr>
      <vt:lpstr>Slide 48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Edward</dc:creator>
  <cp:lastModifiedBy>Edward</cp:lastModifiedBy>
  <cp:revision>5</cp:revision>
  <dcterms:created xsi:type="dcterms:W3CDTF">2013-12-13T10:42:32Z</dcterms:created>
  <dcterms:modified xsi:type="dcterms:W3CDTF">2013-12-13T14:39:44Z</dcterms:modified>
</cp:coreProperties>
</file>