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tags/tag2.xml" ContentType="application/vnd.openxmlformats-officedocument.presentationml.tags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theme/theme4.xml" ContentType="application/vnd.openxmlformats-officedocument.them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tags/tag3.xml" ContentType="application/vnd.openxmlformats-officedocument.presentationml.tags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Masters/slideMaster7.xml" ContentType="application/vnd.openxmlformats-officedocument.presentationml.slideMaster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4" r:id="rId3"/>
    <p:sldMasterId id="2147483666" r:id="rId4"/>
    <p:sldMasterId id="2147483668" r:id="rId5"/>
    <p:sldMasterId id="2147483670" r:id="rId6"/>
    <p:sldMasterId id="2147483672" r:id="rId7"/>
  </p:sldMasterIdLst>
  <p:sldIdLst>
    <p:sldId id="257" r:id="rId8"/>
    <p:sldId id="258" r:id="rId9"/>
    <p:sldId id="259" r:id="rId10"/>
    <p:sldId id="260" r:id="rId11"/>
    <p:sldId id="262" r:id="rId12"/>
    <p:sldId id="263" r:id="rId13"/>
    <p:sldId id="264" r:id="rId14"/>
    <p:sldId id="265" r:id="rId15"/>
    <p:sldId id="266" r:id="rId16"/>
    <p:sldId id="267" r:id="rId17"/>
    <p:sldId id="261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6" r:id="rId37"/>
    <p:sldId id="287" r:id="rId38"/>
    <p:sldId id="288" r:id="rId39"/>
    <p:sldId id="289" r:id="rId40"/>
    <p:sldId id="290" r:id="rId41"/>
    <p:sldId id="291" r:id="rId42"/>
    <p:sldId id="292" r:id="rId43"/>
    <p:sldId id="293" r:id="rId44"/>
    <p:sldId id="294" r:id="rId45"/>
    <p:sldId id="295" r:id="rId46"/>
    <p:sldId id="297" r:id="rId47"/>
    <p:sldId id="296" r:id="rId48"/>
    <p:sldId id="299" r:id="rId49"/>
    <p:sldId id="298" r:id="rId50"/>
    <p:sldId id="300" r:id="rId51"/>
    <p:sldId id="302" r:id="rId52"/>
    <p:sldId id="303" r:id="rId53"/>
    <p:sldId id="301" r:id="rId54"/>
    <p:sldId id="304" r:id="rId55"/>
    <p:sldId id="305" r:id="rId56"/>
    <p:sldId id="306" r:id="rId57"/>
    <p:sldId id="307" r:id="rId58"/>
    <p:sldId id="308" r:id="rId59"/>
    <p:sldId id="309" r:id="rId60"/>
    <p:sldId id="310" r:id="rId6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FFFFFF"/>
    <a:srgbClr val="D2A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002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63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61" Type="http://schemas.openxmlformats.org/officeDocument/2006/relationships/slide" Target="slides/slide54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openxmlformats.org/officeDocument/2006/relationships/slide" Target="slides/slide49.xml"/><Relationship Id="rId64" Type="http://schemas.openxmlformats.org/officeDocument/2006/relationships/theme" Target="theme/theme1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8"/>
            <a:ext cx="4800600" cy="1470025"/>
          </a:xfrm>
        </p:spPr>
        <p:txBody>
          <a:bodyPr anchor="ctr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7" y="3886202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7578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578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>
              <a:solidFill>
                <a:srgbClr val="000000"/>
              </a:solidFill>
            </a:endParaRPr>
          </a:p>
        </p:txBody>
      </p:sp>
      <p:sp>
        <p:nvSpPr>
          <p:cNvPr id="7578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7B02181-E45B-48C3-97DC-DE2F4083B773}" type="slidenum">
              <a:rPr lang="en-GB">
                <a:solidFill>
                  <a:srgbClr val="000000"/>
                </a:solidFill>
              </a:rPr>
              <a:pPr/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3F48E-BEB0-4D4B-807B-6EA436F5FCF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3F48E-BEB0-4D4B-807B-6EA436F5FCF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3F48E-BEB0-4D4B-807B-6EA436F5FCF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3F48E-BEB0-4D4B-807B-6EA436F5FCF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3F48E-BEB0-4D4B-807B-6EA436F5FCF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3F48E-BEB0-4D4B-807B-6EA436F5FCF7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23" tIns="45614" rIns="91223" bIns="45614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4"/>
            </p:custDataLst>
          </p:nvPr>
        </p:nvSpPr>
        <p:spPr bwMode="auto">
          <a:xfrm>
            <a:off x="2693988" y="1600203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23" tIns="45614" rIns="91223" bIns="4561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23" tIns="45614" rIns="91223" bIns="45614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23" tIns="45614" rIns="91223" bIns="45614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23" tIns="45614" rIns="91223" bIns="45614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0FC526D-E1E2-4CA2-8498-D59F6FA76C68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5pPr>
      <a:lvl6pPr marL="456156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6pPr>
      <a:lvl7pPr marL="912317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7pPr>
      <a:lvl8pPr marL="1368476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8pPr>
      <a:lvl9pPr marL="1824633" algn="l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defRPr sz="3200">
          <a:solidFill>
            <a:srgbClr val="000000"/>
          </a:solidFill>
          <a:latin typeface="Arial" charset="0"/>
          <a:cs typeface="Arial" charset="0"/>
        </a:defRPr>
      </a:lvl9pPr>
    </p:titleStyle>
    <p:bodyStyle>
      <a:lvl1pPr marL="342118" indent="-342118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sz="2400">
          <a:solidFill>
            <a:srgbClr val="000000"/>
          </a:solidFill>
          <a:latin typeface="+mn-lt"/>
          <a:ea typeface="+mn-ea"/>
          <a:cs typeface="+mn-cs"/>
        </a:defRPr>
      </a:lvl1pPr>
      <a:lvl2pPr marL="741257" indent="-285102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rgbClr val="000000"/>
          </a:solidFill>
          <a:latin typeface="+mn-lt"/>
          <a:cs typeface="+mn-cs"/>
        </a:defRPr>
      </a:lvl2pPr>
      <a:lvl3pPr marL="1140399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sz="2000">
          <a:solidFill>
            <a:srgbClr val="000000"/>
          </a:solidFill>
          <a:latin typeface="+mn-lt"/>
          <a:cs typeface="+mn-cs"/>
        </a:defRPr>
      </a:lvl3pPr>
      <a:lvl4pPr marL="1596550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sz="2000">
          <a:solidFill>
            <a:srgbClr val="000000"/>
          </a:solidFill>
          <a:latin typeface="+mn-lt"/>
          <a:cs typeface="+mn-cs"/>
        </a:defRPr>
      </a:lvl4pPr>
      <a:lvl5pPr marL="2052713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5pPr>
      <a:lvl6pPr marL="2508871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6pPr>
      <a:lvl7pPr marL="2965031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7pPr>
      <a:lvl8pPr marL="3421188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8pPr>
      <a:lvl9pPr marL="3877347" indent="-228079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Char char="»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56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317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476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633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794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950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102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9266" algn="l" defTabSz="9123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1AF7D1-C1E4-45E4-9EBA-291D2BC9355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1AF7D1-C1E4-45E4-9EBA-291D2BC9355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1AF7D1-C1E4-45E4-9EBA-291D2BC9355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1AF7D1-C1E4-45E4-9EBA-291D2BC9355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1AF7D1-C1E4-45E4-9EBA-291D2BC9355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533400"/>
            <a:ext cx="777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514600"/>
            <a:ext cx="77724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1AF7D1-C1E4-45E4-9EBA-291D2BC93556}" type="slidenum">
              <a:rPr lang="en-GB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044" name="FormatShape" descr="\\Catalpa\standdsk\Mirrors\Ofc97Adm\Clipart\Photos\SPORTS\SKIING.JPG" hidden="1"/>
          <p:cNvSpPr>
            <a:spLocks noChangeArrowheads="1"/>
          </p:cNvSpPr>
          <p:nvPr/>
        </p:nvSpPr>
        <p:spPr bwMode="auto">
          <a:xfrm>
            <a:off x="-1333500" y="1701800"/>
            <a:ext cx="1181100" cy="825500"/>
          </a:xfrm>
          <a:prstGeom prst="rect">
            <a:avLst/>
          </a:prstGeom>
          <a:noFill/>
          <a:ln w="101600" cmpd="thinThick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ekcwei\Music\Playlists\Make%20me%20a%20channel%20of%20Your%20peace.mp3" TargetMode="External"/><Relationship Id="rId4" Type="http://schemas.openxmlformats.org/officeDocument/2006/relationships/image" Target="../media/image18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2"/>
            <a:ext cx="4788568" cy="3020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13421"/>
          <a:stretch>
            <a:fillRect/>
          </a:stretch>
        </p:blipFill>
        <p:spPr bwMode="auto">
          <a:xfrm>
            <a:off x="4003919" y="3368846"/>
            <a:ext cx="5140081" cy="3140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1684425" y="3215363"/>
            <a:ext cx="7459579" cy="3626420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r">
              <a:defRPr/>
            </a:pPr>
            <a:r>
              <a:rPr lang="zh-CN" altLang="en-US" sz="54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剑桥华人基督教会</a:t>
            </a:r>
            <a:endParaRPr lang="en-GB" altLang="zh-CN" sz="5400" b="1" cap="all" dirty="0">
              <a:ln w="9000" cmpd="sng">
                <a:solidFill>
                  <a:prstClr val="white"/>
                </a:solidFill>
                <a:prstDash val="solid"/>
              </a:ln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r">
              <a:defRPr/>
            </a:pPr>
            <a:r>
              <a:rPr lang="zh-TW" alt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韦焜墀牧师</a:t>
            </a:r>
            <a:endParaRPr lang="en-GB" altLang="zh-CN" sz="5400" b="1" cap="all" dirty="0">
              <a:ln w="9000" cmpd="sng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r">
              <a:defRPr/>
            </a:pPr>
            <a:r>
              <a:rPr lang="en-US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cs typeface="Times New Roman" pitchFamily="18" charset="0"/>
              </a:rPr>
              <a:t>2014-9-28</a:t>
            </a:r>
            <a:endParaRPr lang="en-US" altLang="zh-CN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  <a:p>
            <a:pPr algn="r">
              <a:lnSpc>
                <a:spcPts val="2500"/>
              </a:lnSpc>
              <a:defRPr/>
            </a:pPr>
            <a:endParaRPr lang="en-US" altLang="zh-CN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  <a:p>
            <a:pPr algn="r">
              <a:lnSpc>
                <a:spcPts val="2500"/>
              </a:lnSpc>
              <a:defRPr/>
            </a:pPr>
            <a:r>
              <a:rPr lang="en-US" altLang="zh-CN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Cambridge Chinese Christian Church</a:t>
            </a:r>
            <a:endParaRPr lang="en-U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Century Schoolbook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04469" y="-28205"/>
            <a:ext cx="7459579" cy="2338888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r">
              <a:defRPr/>
            </a:pPr>
            <a:r>
              <a:rPr lang="zh-CN" altLang="en-US" sz="8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在社会中的见證</a:t>
            </a:r>
            <a:r>
              <a:rPr lang="en-US" altLang="zh-TW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(</a:t>
            </a:r>
            <a:r>
              <a:rPr lang="zh-TW" altLang="en-US" sz="66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提</a:t>
            </a:r>
            <a:r>
              <a:rPr lang="zh-TW" altLang="en-US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多</a:t>
            </a:r>
            <a:r>
              <a:rPr lang="en-US" altLang="zh-TW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3:1-8</a:t>
            </a:r>
            <a:r>
              <a:rPr lang="en-US" altLang="zh-TW" sz="66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)</a:t>
            </a:r>
            <a:endParaRPr lang="en-US" altLang="zh-CN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</p:txBody>
      </p:sp>
      <p:pic>
        <p:nvPicPr>
          <p:cNvPr id="10" name="Picture 1" descr="image034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246778">
            <a:off x="1253609" y="3015101"/>
            <a:ext cx="2530475" cy="22590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1" descr="image034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14849">
            <a:off x="3045970" y="2013359"/>
            <a:ext cx="1477962" cy="1319213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" descr="image034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49541">
            <a:off x="5134624" y="2371128"/>
            <a:ext cx="938213" cy="1049337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" descr="image034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11525">
            <a:off x="2785037" y="5147805"/>
            <a:ext cx="1036462" cy="1158900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" descr="image034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11525">
            <a:off x="6675896" y="2639964"/>
            <a:ext cx="577850" cy="646112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 descr="image034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49541">
            <a:off x="8055829" y="2336384"/>
            <a:ext cx="938213" cy="1049337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41338" indent="-541338">
              <a:defRPr/>
            </a:pP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3:1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你要题醒众人、叫他们顺服作官的、掌权的、遵他的命、豫备行各样的善事．</a:t>
            </a:r>
          </a:p>
          <a:p>
            <a:pPr marL="541338" indent="-541338">
              <a:defRPr/>
            </a:pP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3:2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不要毁谤、不要争竞、总要和平、向众人大显温柔。</a:t>
            </a:r>
            <a:endParaRPr lang="en-GB" altLang="zh-CN" sz="48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>
              <a:defRPr/>
            </a:pP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3:3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我们从前也是无知、悖逆、受迷惑、服事各样私慾和宴乐、常存恶毒嫉妒的心、是可恨的、又是彼此相恨。</a:t>
            </a:r>
            <a:endParaRPr lang="zh-CN" altLang="en-US" sz="48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60363" indent="-360363">
              <a:defRPr/>
            </a:pP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3:4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但到了神我们救主的恩慈、和他向人所施的慈爱显明的时候、</a:t>
            </a:r>
          </a:p>
          <a:p>
            <a:pPr marL="360363" indent="-360363">
              <a:defRPr/>
            </a:pP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3:5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他便救了我们、并不是因我们自己所行的义、乃是照他的怜悯、藉著重生的洗、和圣灵的更新。</a:t>
            </a:r>
          </a:p>
          <a:p>
            <a:pPr marL="360363" indent="-360363">
              <a:defRPr/>
            </a:pP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3:6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圣灵就是神藉著耶稣基督我们救主、厚厚浇灌在我们身上的</a:t>
            </a:r>
            <a:r>
              <a:rPr lang="en-GB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endParaRPr lang="zh-CN" altLang="en-US" sz="48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8964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360363" indent="-360363">
              <a:defRPr/>
            </a:pP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3:7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好叫我们因他的恩得称为义、可以凭著永生的盼望成为後嗣。</a:t>
            </a:r>
            <a:endParaRPr lang="en-US" altLang="zh-CN" sz="48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360363" indent="-360363">
              <a:defRPr/>
            </a:pP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3:8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这话是可信的、我也愿你把这些事、切切实实的讲明、使那些已信神的人、留心作正经事业。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〔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或作留心行善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〕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这都是美事、并且与人有益。</a:t>
            </a:r>
            <a:endParaRPr lang="zh-CN" altLang="en-US" sz="48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3"/>
            <a:ext cx="3724017" cy="2348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403648" y="3068960"/>
            <a:ext cx="7459579" cy="2338888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ctr">
              <a:defRPr/>
            </a:pPr>
            <a:r>
              <a:rPr lang="zh-CN" altLang="en-US" sz="8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在社会中的见證</a:t>
            </a:r>
            <a:r>
              <a:rPr lang="en-US" altLang="zh-TW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(</a:t>
            </a:r>
            <a:r>
              <a:rPr lang="zh-TW" altLang="en-US" sz="66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提</a:t>
            </a:r>
            <a:r>
              <a:rPr lang="zh-TW" altLang="en-US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多</a:t>
            </a:r>
            <a:r>
              <a:rPr lang="en-US" altLang="zh-TW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3:1-8</a:t>
            </a:r>
            <a:r>
              <a:rPr lang="en-US" altLang="zh-TW" sz="66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)</a:t>
            </a:r>
            <a:endParaRPr lang="en-US" altLang="zh-CN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3"/>
            <a:ext cx="3724017" cy="2348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3275856" y="594768"/>
            <a:ext cx="5796136" cy="1754112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ctr">
              <a:defRPr/>
            </a:pPr>
            <a:r>
              <a:rPr lang="zh-CN" altLang="en-US" sz="6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在社会中的见</a:t>
            </a:r>
            <a:r>
              <a:rPr lang="zh-CN" altLang="en-US" sz="60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證</a:t>
            </a:r>
            <a:endParaRPr lang="en-GB" altLang="zh-CN" sz="6000" b="1" cap="all" dirty="0" smtClean="0">
              <a:ln w="9000" cmpd="sng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ctr">
              <a:defRPr/>
            </a:pP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(</a:t>
            </a:r>
            <a:r>
              <a:rPr lang="zh-TW" altLang="en-US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提</a:t>
            </a:r>
            <a:r>
              <a:rPr lang="zh-TW" altLang="en-US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多</a:t>
            </a: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3:1-8</a:t>
            </a:r>
            <a:r>
              <a:rPr lang="en-US" altLang="zh-TW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)</a:t>
            </a:r>
            <a:endParaRPr lang="en-US" altLang="zh-CN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2636912"/>
            <a:ext cx="914400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876425" indent="-1876425">
              <a:defRPr/>
            </a:pP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3:1	</a:t>
            </a: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你要题醒众人、</a:t>
            </a:r>
            <a:endParaRPr lang="en-GB" altLang="zh-CN" sz="54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1876425" indent="-1876425">
              <a:defRPr/>
            </a:pP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3:8	</a:t>
            </a: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这话是可信的、我也愿你把这些事、切切实实的讲明、</a:t>
            </a:r>
            <a:endParaRPr lang="zh-CN" altLang="en-US" sz="54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3"/>
            <a:ext cx="3724017" cy="2348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3275856" y="594768"/>
            <a:ext cx="5796136" cy="1754112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ctr">
              <a:defRPr/>
            </a:pPr>
            <a:r>
              <a:rPr lang="zh-CN" altLang="en-US" sz="6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在社会中的见</a:t>
            </a:r>
            <a:r>
              <a:rPr lang="zh-CN" altLang="en-US" sz="60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證</a:t>
            </a:r>
            <a:endParaRPr lang="en-GB" altLang="zh-CN" sz="6000" b="1" cap="all" dirty="0" smtClean="0">
              <a:ln w="9000" cmpd="sng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ctr">
              <a:defRPr/>
            </a:pP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(</a:t>
            </a:r>
            <a:r>
              <a:rPr lang="zh-TW" altLang="en-US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提</a:t>
            </a:r>
            <a:r>
              <a:rPr lang="zh-TW" altLang="en-US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多</a:t>
            </a: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3:1-8</a:t>
            </a:r>
            <a:r>
              <a:rPr lang="en-US" altLang="zh-TW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)</a:t>
            </a:r>
            <a:endParaRPr lang="en-US" altLang="zh-CN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771800" y="2636912"/>
            <a:ext cx="637220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806450" indent="-806450">
              <a:defRPr/>
            </a:pPr>
            <a:r>
              <a:rPr lang="en-US" altLang="zh-CN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1.		</a:t>
            </a: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与作官的、</a:t>
            </a:r>
            <a:endParaRPr lang="en-GB" altLang="zh-CN" sz="6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806450" indent="-806450">
              <a:defRPr/>
            </a:pPr>
            <a:r>
              <a:rPr lang="en-GB" altLang="zh-CN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		</a:t>
            </a: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掌权者的关係</a:t>
            </a:r>
            <a:endParaRPr lang="en-GB" altLang="zh-CN" sz="6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14400" indent="-914400">
              <a:buAutoNum type="arabicPeriod" startAt="2"/>
              <a:defRPr/>
            </a:pP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社交</a:t>
            </a:r>
            <a:endParaRPr lang="en-GB" altLang="zh-CN" sz="6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14400" indent="-914400">
              <a:buAutoNum type="arabicPeriod" startAt="2"/>
              <a:defRPr/>
            </a:pPr>
            <a:r>
              <a:rPr lang="zh-CN" altLang="en-U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慈惠事工</a:t>
            </a:r>
            <a:endParaRPr lang="zh-CN" altLang="en-US" sz="6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3"/>
            <a:ext cx="3724017" cy="2348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3275856" y="594768"/>
            <a:ext cx="5796136" cy="1754112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ctr">
              <a:defRPr/>
            </a:pPr>
            <a:r>
              <a:rPr lang="zh-CN" altLang="en-US" sz="6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在社会中的见</a:t>
            </a:r>
            <a:r>
              <a:rPr lang="zh-CN" altLang="en-US" sz="60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證</a:t>
            </a:r>
            <a:endParaRPr lang="en-GB" altLang="zh-CN" sz="6000" b="1" cap="all" dirty="0" smtClean="0">
              <a:ln w="9000" cmpd="sng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ctr">
              <a:defRPr/>
            </a:pP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(</a:t>
            </a:r>
            <a:r>
              <a:rPr lang="zh-TW" altLang="en-US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提</a:t>
            </a:r>
            <a:r>
              <a:rPr lang="zh-TW" altLang="en-US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多</a:t>
            </a: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3:1-8</a:t>
            </a:r>
            <a:r>
              <a:rPr lang="en-US" altLang="zh-TW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)</a:t>
            </a:r>
            <a:endParaRPr lang="en-US" altLang="zh-CN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2636912"/>
            <a:ext cx="914400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876425" indent="-1876425" algn="ctr">
              <a:defRPr/>
            </a:pPr>
            <a:r>
              <a:rPr lang="zh-CN" altLang="en-US" sz="6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不一样的社会关怀</a:t>
            </a:r>
            <a:endParaRPr lang="zh-CN" altLang="en-US" sz="60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3"/>
            <a:ext cx="3724017" cy="2348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3275856" y="594768"/>
            <a:ext cx="5796136" cy="1754112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ctr">
              <a:defRPr/>
            </a:pPr>
            <a:r>
              <a:rPr lang="zh-CN" altLang="en-US" sz="6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在社会中的见</a:t>
            </a:r>
            <a:r>
              <a:rPr lang="zh-CN" altLang="en-US" sz="60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證</a:t>
            </a:r>
            <a:endParaRPr lang="en-GB" altLang="zh-CN" sz="6000" b="1" cap="all" dirty="0" smtClean="0">
              <a:ln w="9000" cmpd="sng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ctr">
              <a:defRPr/>
            </a:pP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(</a:t>
            </a:r>
            <a:r>
              <a:rPr lang="zh-TW" altLang="en-US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提</a:t>
            </a:r>
            <a:r>
              <a:rPr lang="zh-TW" altLang="en-US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多</a:t>
            </a: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3:1-8</a:t>
            </a:r>
            <a:r>
              <a:rPr lang="en-US" altLang="zh-TW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)</a:t>
            </a:r>
            <a:endParaRPr lang="en-US" altLang="zh-CN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331640" y="2636912"/>
            <a:ext cx="781236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01700" indent="-901700">
              <a:tabLst>
                <a:tab pos="901700" algn="l"/>
              </a:tabLst>
              <a:defRPr/>
            </a:pPr>
            <a:r>
              <a:rPr lang="en-US" altLang="zh-CN" sz="7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1.</a:t>
            </a:r>
            <a:r>
              <a:rPr lang="zh-CN" altLang="en-US" sz="7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与作官的、</a:t>
            </a:r>
            <a:endParaRPr lang="en-GB" altLang="zh-CN" sz="72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901700" indent="-901700">
              <a:tabLst>
                <a:tab pos="901700" algn="l"/>
              </a:tabLst>
              <a:defRPr/>
            </a:pPr>
            <a:r>
              <a:rPr lang="en-GB" altLang="zh-CN" sz="7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	</a:t>
            </a:r>
            <a:r>
              <a:rPr lang="zh-CN" altLang="en-US" sz="7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掌权者的关係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41338" indent="-541338">
              <a:defRPr/>
            </a:pP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3:1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你要题醒众人、叫他们顺服作官的、掌权的、遵他的命、豫备行各样的善事．</a:t>
            </a:r>
          </a:p>
          <a:p>
            <a:pPr marL="541338" indent="-541338">
              <a:defRPr/>
            </a:pP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3:2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不要毁谤、不要争竞、总要和平、向众人大显温柔。</a:t>
            </a:r>
            <a:endParaRPr lang="en-GB" altLang="zh-CN" sz="48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494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41338" indent="-541338" algn="ctr">
              <a:defRPr/>
            </a:pPr>
            <a:r>
              <a:rPr lang="zh-CN" altLang="en-US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4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3:1-2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叫他们顺服作官的、掌权的、遵他的命、</a:t>
            </a:r>
            <a:endParaRPr lang="en-GB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顺服 </a:t>
            </a:r>
            <a:r>
              <a:rPr lang="en-GB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G5293 </a:t>
            </a:r>
            <a:r>
              <a:rPr lang="en-GB" altLang="zh-CN" sz="4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hustassesthai</a:t>
            </a: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尊重</a:t>
            </a:r>
            <a:r>
              <a:rPr lang="zh-TW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、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支持</a:t>
            </a: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对方所负的责任</a:t>
            </a:r>
            <a:endParaRPr lang="en-GB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>
              <a:defRPr/>
            </a:pPr>
            <a:endParaRPr lang="zh-CN" altLang="en-US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41338" indent="-541338">
              <a:defRPr/>
            </a:pPr>
            <a:endParaRPr lang="en-GB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顺服</a:t>
            </a:r>
            <a:r>
              <a:rPr lang="en-US" altLang="zh-TW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尊重支持对方所负的责任</a:t>
            </a: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教会中</a:t>
            </a:r>
            <a:r>
              <a:rPr lang="zh-TW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：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5:21 </a:t>
            </a: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又当存敬畏基督的心、</a:t>
            </a:r>
            <a:endParaRPr lang="en-US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彼此顺服。</a:t>
            </a:r>
            <a:endParaRPr lang="en-GB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>
              <a:defRPr/>
            </a:pPr>
            <a:endParaRPr lang="zh-CN" altLang="en-US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41338" indent="-541338">
              <a:defRPr/>
            </a:pPr>
            <a:endParaRPr lang="en-GB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顺服</a:t>
            </a:r>
            <a:r>
              <a:rPr lang="en-US" altLang="zh-TW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=</a:t>
            </a:r>
            <a:r>
              <a:rPr lang="zh-CN" altLang="en-US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尊重支持对方所负的责任</a:t>
            </a: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5:22 </a:t>
            </a: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你们作妻子的、当顺服自己的丈夫、</a:t>
            </a:r>
            <a:endParaRPr lang="zh-CN" altLang="en-US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41338" indent="-541338">
              <a:defRPr/>
            </a:pPr>
            <a:endParaRPr lang="en-GB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顺服</a:t>
            </a:r>
            <a:r>
              <a:rPr lang="en-US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≠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听从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6:5 </a:t>
            </a: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你们作僕人的、要惧怕战兢、用诚实的心听从你们肉身的主人、</a:t>
            </a:r>
            <a:endParaRPr lang="zh-CN" altLang="en-US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41338" indent="-541338">
              <a:defRPr/>
            </a:pPr>
            <a:endParaRPr lang="en-GB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顺服</a:t>
            </a:r>
            <a:r>
              <a:rPr lang="en-US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≠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听从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6:1 </a:t>
            </a: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你们作儿女的、要在主里听从父母、</a:t>
            </a:r>
            <a:endParaRPr lang="zh-CN" altLang="en-US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41338" indent="-541338">
              <a:defRPr/>
            </a:pPr>
            <a:endParaRPr lang="en-GB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顺服</a:t>
            </a:r>
            <a:r>
              <a:rPr lang="en-US" altLang="zh-TW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≠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听从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endParaRPr lang="en-US" altLang="zh-CN" sz="48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听从是本自</a:t>
            </a:r>
            <a:endParaRPr lang="en-US" altLang="zh-CN" sz="6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主权拥有的关係，</a:t>
            </a:r>
            <a:endParaRPr lang="en-US" altLang="zh-CN" sz="6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但顺服则是</a:t>
            </a:r>
            <a:endParaRPr lang="en-US" altLang="zh-CN" sz="6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尊重支持对方所负的责任。</a:t>
            </a:r>
            <a:endParaRPr lang="en-US" altLang="zh-CN" sz="6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endParaRPr lang="en-US" altLang="zh-CN" sz="6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  <a:p>
            <a:pPr marL="541338" indent="-541338" algn="ctr">
              <a:defRPr/>
            </a:pPr>
            <a:endParaRPr lang="en-US" altLang="zh-CN" sz="6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  <a:p>
            <a:pPr marL="541338" indent="-541338" algn="ctr">
              <a:defRPr/>
            </a:pPr>
            <a:endParaRPr lang="zh-CN" altLang="en-US" sz="4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41338" indent="-541338">
              <a:defRPr/>
            </a:pPr>
            <a:endParaRPr lang="en-GB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遵他的命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en-GB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G3980 </a:t>
            </a:r>
            <a:r>
              <a:rPr lang="en-GB" altLang="zh-CN" sz="48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peitharchew</a:t>
            </a:r>
            <a:r>
              <a:rPr lang="en-GB" altLang="zh-CN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认同领导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徒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5:29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彼得和众使徒回答说、顺从神、不顺从人、是应当的。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徒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5:32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我们为这事作见證</a:t>
            </a:r>
            <a:r>
              <a:rPr lang="en-US" altLang="zh-TW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神赐给顺从之人的圣灵、也为这事作见證。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  <a:p>
            <a:pPr marL="541338" indent="-541338" algn="ctr">
              <a:defRPr/>
            </a:pPr>
            <a:endParaRPr lang="zh-CN" altLang="en-US" sz="4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541338" indent="-541338">
              <a:defRPr/>
            </a:pPr>
            <a:endParaRPr lang="en-GB" altLang="zh-CN" sz="4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顺服</a:t>
            </a:r>
            <a:r>
              <a:rPr lang="en-US" altLang="zh-CN" sz="6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... </a:t>
            </a:r>
            <a:r>
              <a:rPr lang="zh-CN" altLang="en-US" sz="6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遵命</a:t>
            </a:r>
            <a:endParaRPr lang="en-US" altLang="zh-CN" sz="6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r>
              <a:rPr lang="zh-CN" altLang="en-US" sz="6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在神给予的责任事奉範围中的尊重和支持。</a:t>
            </a:r>
            <a:endParaRPr lang="en-US" altLang="zh-CN" sz="54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541338" indent="-541338" algn="ctr">
              <a:defRPr/>
            </a:pPr>
            <a:endParaRPr lang="zh-CN" altLang="en-US" sz="4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GB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提前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2:1-3 </a:t>
            </a: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我劝你第一要为万人恳求、祷告、代求、祝谢。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为君王和一切在位的也该如此．使我们可以敬虔端正、平安无事的度日。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这是好的、在神我们救主面前可蒙悦纳。</a:t>
            </a:r>
            <a:endParaRPr lang="zh-CN" altLang="en-US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GB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罗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13:1-7 </a:t>
            </a: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在上有权柄的、人人当顺服他．因为没有权柄不是出於神的．凡掌权的都是神所命的。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所以抗拒掌权的、就是抗拒神的命．抗拒的必自取刑罚。</a:t>
            </a:r>
            <a:endParaRPr lang="zh-CN" altLang="en-US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altLang="zh-CN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 </a:t>
            </a:r>
            <a:r>
              <a:rPr lang="zh-CN" altLang="en-US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作官的原不是叫行善的惧怕、乃是叫作恶的惧怕。</a:t>
            </a:r>
            <a:r>
              <a:rPr lang="en-US" altLang="zh-TW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TW" altLang="en-US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US" altLang="zh-CN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4 </a:t>
            </a:r>
            <a:r>
              <a:rPr lang="zh-CN" altLang="en-US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因为他是神的用人、是与你有益的。你若作恶、却当惧怕．因为他不是空空的佩剑．他是神的用人、是伸冤的、刑罚那作恶的。</a:t>
            </a:r>
            <a:r>
              <a:rPr lang="en-US" altLang="zh-CN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 </a:t>
            </a:r>
            <a:r>
              <a:rPr lang="zh-CN" altLang="en-US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所以你们必须顺服、不但是因为刑罚、也是因为良心。</a:t>
            </a:r>
            <a:endParaRPr lang="zh-CN" altLang="en-US" sz="51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altLang="zh-CN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6 </a:t>
            </a:r>
            <a:r>
              <a:rPr lang="zh-CN" altLang="en-US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你们纳粮、也为这个缘故．因他们是神的差役、常常特管这事。</a:t>
            </a:r>
            <a:r>
              <a:rPr lang="en-US" altLang="zh-CN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7 </a:t>
            </a:r>
            <a:r>
              <a:rPr lang="zh-CN" altLang="en-US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凡人所当得的、就给他．当得粮的、给他纳粮．当得税的、给他上税．当惧怕的、惧怕他．当恭敬的、恭敬他。</a:t>
            </a:r>
            <a:endParaRPr lang="zh-CN" altLang="en-US" sz="51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太</a:t>
            </a:r>
            <a:r>
              <a:rPr lang="en-US" altLang="zh-CN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22:17-21 </a:t>
            </a:r>
          </a:p>
          <a:p>
            <a:pPr algn="ctr">
              <a:defRPr/>
            </a:pPr>
            <a:r>
              <a:rPr lang="zh-CN" altLang="en-US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请告诉我们、你的意见如何</a:t>
            </a:r>
            <a:r>
              <a:rPr lang="en-US" altLang="zh-TW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</a:p>
          <a:p>
            <a:pPr algn="ctr">
              <a:defRPr/>
            </a:pPr>
            <a:r>
              <a:rPr lang="zh-CN" altLang="en-US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纳税给该撒、可以不可以。</a:t>
            </a:r>
            <a:endParaRPr lang="en-US" altLang="zh-CN" sz="51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en-US" altLang="zh-CN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21 </a:t>
            </a:r>
            <a:r>
              <a:rPr lang="zh-CN" altLang="en-US" sz="51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耶稣说、这样、该撒的物当归给该撒、神的物当归给神。</a:t>
            </a:r>
            <a:endParaRPr lang="zh-CN" altLang="en-US" sz="51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3"/>
            <a:ext cx="3724017" cy="2348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3275856" y="594768"/>
            <a:ext cx="5796136" cy="1754112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ctr">
              <a:defRPr/>
            </a:pPr>
            <a:r>
              <a:rPr lang="zh-CN" altLang="en-US" sz="6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在社会中的见</a:t>
            </a:r>
            <a:r>
              <a:rPr lang="zh-CN" altLang="en-US" sz="60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證</a:t>
            </a:r>
            <a:endParaRPr lang="en-GB" altLang="zh-CN" sz="6000" b="1" cap="all" dirty="0" smtClean="0">
              <a:ln w="9000" cmpd="sng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ctr">
              <a:defRPr/>
            </a:pP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(</a:t>
            </a:r>
            <a:r>
              <a:rPr lang="zh-TW" altLang="en-US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提</a:t>
            </a:r>
            <a:r>
              <a:rPr lang="zh-TW" altLang="en-US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多</a:t>
            </a: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3:1-8</a:t>
            </a:r>
            <a:r>
              <a:rPr lang="en-US" altLang="zh-TW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)</a:t>
            </a:r>
            <a:endParaRPr lang="en-US" altLang="zh-CN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771800" y="2636912"/>
            <a:ext cx="637220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14400" indent="-914400">
              <a:buAutoNum type="arabicPeriod" startAt="2"/>
              <a:defRPr/>
            </a:pPr>
            <a:r>
              <a:rPr lang="zh-CN" altLang="en-US" sz="115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社交</a:t>
            </a:r>
            <a:endParaRPr lang="en-GB" altLang="zh-CN" sz="115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</a:t>
            </a:r>
            <a:r>
              <a:rPr lang="en-US" altLang="zh-TW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2-5</a:t>
            </a:r>
            <a:r>
              <a:rPr lang="zh-TW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endParaRPr lang="en-US" altLang="zh-TW" sz="48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不要毁谤、不要争竞、总要和平、向众人大显温柔。</a:t>
            </a:r>
            <a:r>
              <a:rPr lang="en-US" altLang="zh-TW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</a:t>
            </a:r>
            <a:r>
              <a:rPr lang="zh-TW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我们从前也是无知、悖逆、受迷惑、服事各样私慾和宴乐、常存恶毒嫉妒的心、是可恨的、又是彼此相恨。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4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但到了神我们救主的恩慈、和他向人所施的慈爱显明的时候、</a:t>
            </a:r>
            <a:endParaRPr lang="zh-CN" altLang="en-US" sz="48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他便救了我们、并不是因我们自己所行的义、乃是照他的怜悯、藉著重生的洗、和圣灵的更新。</a:t>
            </a:r>
            <a:endParaRPr lang="zh-CN" altLang="en-US" sz="48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bright="-6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</a:t>
            </a:r>
            <a:r>
              <a:rPr lang="en-US" altLang="zh-TW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2-5</a:t>
            </a:r>
            <a:r>
              <a:rPr lang="zh-TW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endParaRPr lang="en-US" altLang="zh-TW" sz="66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不要毁谤、不要争竞、</a:t>
            </a:r>
            <a:endParaRPr lang="en-US" altLang="zh-CN" sz="66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总要和平、</a:t>
            </a:r>
            <a:endParaRPr lang="en-US" altLang="zh-CN" sz="66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向众人大显温柔。</a:t>
            </a:r>
            <a:endParaRPr lang="zh-CN" altLang="en-US" sz="66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bright="-6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altLang="zh-TW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我们从前也是无知、</a:t>
            </a:r>
            <a:r>
              <a:rPr lang="zh-TW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 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悖逆、受迷惑、服事各样私慾和宴乐、常存恶毒嫉妒的心、是可恨的、又是彼此相恨。</a:t>
            </a:r>
            <a:endParaRPr lang="zh-CN" altLang="en-US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bright="-6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-171400"/>
            <a:ext cx="9144000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5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5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2:2-3 </a:t>
            </a:r>
          </a:p>
          <a:p>
            <a:pPr algn="ctr">
              <a:defRPr/>
            </a:pPr>
            <a:r>
              <a:rPr lang="zh-CN" altLang="en-US" sz="5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那时、你们在其中行事为人随从今世的风俗、</a:t>
            </a:r>
            <a:endParaRPr lang="en-US" altLang="zh-CN" sz="52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5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顺服空中掌权者的首领、就是现今在悖逆之子心中运行的邪灵</a:t>
            </a:r>
            <a:r>
              <a:rPr lang="en-US" altLang="zh-TW" sz="5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</a:p>
          <a:p>
            <a:pPr algn="ctr">
              <a:defRPr/>
            </a:pPr>
            <a:r>
              <a:rPr lang="zh-CN" altLang="en-US" sz="5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我们从前也都在他们中间、放纵肉体的私慾、随著肉体和心中所喜好的去行、</a:t>
            </a:r>
            <a:endParaRPr lang="zh-CN" altLang="en-US" sz="52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bright="-6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-171400"/>
            <a:ext cx="9144000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我们相信主，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在圣灵里重生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成为新造的人，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叫我们与神和好，</a:t>
            </a:r>
            <a:endParaRPr lang="en-US" altLang="zh-CN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也能与人和睦</a:t>
            </a:r>
            <a:endParaRPr lang="zh-CN" altLang="en-US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bright="-6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-171400"/>
            <a:ext cx="9144000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2:14-16 </a:t>
            </a: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因他使</a:t>
            </a:r>
            <a:r>
              <a:rPr lang="en-US" altLang="zh-TW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[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是</a:t>
            </a:r>
            <a:r>
              <a:rPr lang="en-US" altLang="zh-TW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]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我们和睦、将两下合而为一、拆毁了中间隔断的墙．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15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而且以自己的身体、废掉冤仇、为要将两下、藉著自己造成一个新人、如此便成就了和睦．</a:t>
            </a:r>
            <a:endParaRPr lang="zh-CN" altLang="en-US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bright="-6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-171400"/>
            <a:ext cx="9144000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16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既在十字架上灭了冤仇、便藉这十字架、使两下归为一体、与神和好了．</a:t>
            </a:r>
            <a:endParaRPr lang="zh-CN" altLang="en-US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 bright="-10000"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-171400"/>
            <a:ext cx="9144000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罗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12:17-18 </a:t>
            </a: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不要以恶报恶、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众人以为美的事、要留心去作。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18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若是能行、总要尽力与众人和睦 ．</a:t>
            </a:r>
            <a:endParaRPr lang="zh-CN" altLang="en-US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3"/>
            <a:ext cx="3724017" cy="2348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3275856" y="594768"/>
            <a:ext cx="5796136" cy="1754112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ctr">
              <a:defRPr/>
            </a:pPr>
            <a:r>
              <a:rPr lang="zh-CN" altLang="en-US" sz="6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在社会中的见</a:t>
            </a:r>
            <a:r>
              <a:rPr lang="zh-CN" altLang="en-US" sz="60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證</a:t>
            </a:r>
            <a:endParaRPr lang="en-GB" altLang="zh-CN" sz="6000" b="1" cap="all" dirty="0" smtClean="0">
              <a:ln w="9000" cmpd="sng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ctr">
              <a:defRPr/>
            </a:pP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(</a:t>
            </a:r>
            <a:r>
              <a:rPr lang="zh-TW" altLang="en-US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提</a:t>
            </a:r>
            <a:r>
              <a:rPr lang="zh-TW" altLang="en-US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多</a:t>
            </a: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3:1-8</a:t>
            </a:r>
            <a:r>
              <a:rPr lang="en-US" altLang="zh-TW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)</a:t>
            </a:r>
            <a:endParaRPr lang="en-US" altLang="zh-CN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771800" y="2636912"/>
            <a:ext cx="637220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914400" indent="-914400">
              <a:defRPr/>
            </a:pPr>
            <a:r>
              <a:rPr lang="en-US" altLang="zh-TW" sz="8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3.</a:t>
            </a:r>
            <a:r>
              <a:rPr lang="zh-CN" altLang="en-US" sz="8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慈惠事工</a:t>
            </a:r>
            <a:endParaRPr lang="zh-CN" altLang="en-US" sz="8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3:8</a:t>
            </a:r>
          </a:p>
          <a:p>
            <a:pPr algn="ctr">
              <a:defRPr/>
            </a:pPr>
            <a:r>
              <a:rPr lang="en-US" altLang="zh-TW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使那些已信神的人、留心作正经事业。</a:t>
            </a:r>
            <a:r>
              <a:rPr lang="en-US" altLang="zh-CN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〔</a:t>
            </a: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或作留心行善</a:t>
            </a:r>
            <a:r>
              <a:rPr lang="en-US" altLang="zh-CN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〕</a:t>
            </a: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这都是美事、并且与人有益。</a:t>
            </a:r>
            <a:endParaRPr lang="zh-CN" altLang="en-US" sz="54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基督教与</a:t>
            </a:r>
          </a:p>
          <a:p>
            <a:pPr algn="ctr">
              <a:defRPr/>
            </a:pPr>
            <a:r>
              <a:rPr lang="zh-CN" altLang="en-US" sz="11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医疗</a:t>
            </a:r>
          </a:p>
          <a:p>
            <a:pPr algn="ctr">
              <a:defRPr/>
            </a:pPr>
            <a:r>
              <a:rPr lang="zh-CN" altLang="en-US" sz="11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教育</a:t>
            </a:r>
          </a:p>
          <a:p>
            <a:pPr algn="ctr">
              <a:defRPr/>
            </a:pPr>
            <a:r>
              <a:rPr lang="zh-CN" altLang="en-US" sz="11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扶贫</a:t>
            </a:r>
            <a:endParaRPr lang="zh-CN" altLang="en-US" sz="115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徒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20:35</a:t>
            </a: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我凡事给你们作榜样、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叫你们知道、应当这样劳苦、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扶助软弱的人、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又当记念主耶稣的话、说、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6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施比受更为有福。</a:t>
            </a:r>
            <a:endParaRPr lang="zh-CN" altLang="en-US" sz="66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弗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4:28 </a:t>
            </a: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从前偷窃的、不要再偷．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总要劳力亲手作正经事、</a:t>
            </a:r>
            <a:endParaRPr lang="en-US" altLang="zh-CN" sz="5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就可有馀、分给那缺少的人。</a:t>
            </a:r>
            <a:endParaRPr lang="zh-CN" altLang="en-US" sz="66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3"/>
            <a:ext cx="3724017" cy="2348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3275856" y="594768"/>
            <a:ext cx="5796136" cy="1754112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ctr">
              <a:defRPr/>
            </a:pPr>
            <a:r>
              <a:rPr lang="zh-CN" altLang="en-US" sz="6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在社会中的见</a:t>
            </a:r>
            <a:r>
              <a:rPr lang="zh-CN" altLang="en-US" sz="60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證</a:t>
            </a:r>
            <a:endParaRPr lang="en-GB" altLang="zh-CN" sz="6000" b="1" cap="all" dirty="0" smtClean="0">
              <a:ln w="9000" cmpd="sng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ctr">
              <a:defRPr/>
            </a:pP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(</a:t>
            </a:r>
            <a:r>
              <a:rPr lang="zh-TW" altLang="en-US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提</a:t>
            </a:r>
            <a:r>
              <a:rPr lang="zh-TW" altLang="en-US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多</a:t>
            </a:r>
            <a:r>
              <a:rPr lang="en-US" altLang="zh-TW" sz="48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3:1-8</a:t>
            </a:r>
            <a:r>
              <a:rPr lang="en-US" altLang="zh-TW" sz="48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)</a:t>
            </a:r>
            <a:endParaRPr lang="en-US" altLang="zh-CN" sz="36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2636912"/>
            <a:ext cx="9144000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1876425" indent="-1876425" algn="ctr">
              <a:defRPr/>
            </a:pPr>
            <a:r>
              <a:rPr lang="zh-CN" altLang="en-US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不一样的社会关怀</a:t>
            </a:r>
            <a:endParaRPr lang="zh-CN" altLang="en-US" sz="7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3:5-7</a:t>
            </a: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他便救了我们、乃是照他的怜悯、藉著重生的洗、和圣灵的更新。</a:t>
            </a:r>
            <a:r>
              <a:rPr lang="en-US" altLang="zh-CN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6</a:t>
            </a: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圣灵就是神藉著耶稣基督我们救主、厚厚浇灌在我们身上的．</a:t>
            </a:r>
            <a:r>
              <a:rPr lang="en-US" altLang="zh-CN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7</a:t>
            </a:r>
            <a:r>
              <a:rPr lang="zh-CN" altLang="en-US" sz="54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好叫我们因他的恩得称为义、可以凭著永生的盼望成为后嗣。</a:t>
            </a:r>
            <a:endParaRPr lang="zh-CN" altLang="en-US" sz="54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88032" y="0"/>
            <a:ext cx="88204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TW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3:5</a:t>
            </a:r>
            <a:r>
              <a:rPr lang="zh-TW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 </a:t>
            </a:r>
            <a:r>
              <a:rPr lang="en-US" altLang="zh-TW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…</a:t>
            </a:r>
            <a:r>
              <a:rPr lang="zh-CN" altLang="en-US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藉著重生的洗、</a:t>
            </a:r>
            <a:endParaRPr lang="en-US" altLang="zh-CN" sz="72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和圣灵的更新</a:t>
            </a:r>
            <a:endParaRPr lang="en-US" altLang="zh-CN" sz="72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en-US" altLang="zh-CN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6</a:t>
            </a:r>
            <a:r>
              <a:rPr lang="zh-CN" altLang="en-US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圣灵就是神藉著耶稣基督我们救主、厚厚浇灌在我们身上的</a:t>
            </a:r>
            <a:r>
              <a:rPr lang="en-US" altLang="zh-TW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</a:t>
            </a:r>
            <a:endParaRPr lang="zh-CN" altLang="en-US" sz="88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7504" y="0"/>
            <a:ext cx="88204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太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5:13-16 </a:t>
            </a:r>
          </a:p>
          <a:p>
            <a:pPr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你们是世上的盐．</a:t>
            </a:r>
          </a:p>
          <a:p>
            <a:pPr algn="ctr">
              <a:defRPr/>
            </a:pP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14 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你们是世上的光．</a:t>
            </a:r>
          </a:p>
          <a:p>
            <a:pPr algn="ctr">
              <a:defRPr/>
            </a:pP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16 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你们的光也当这样照在人前、叫他们看见你们的好行为、便将荣耀归给你们在天上的父。</a:t>
            </a:r>
            <a:endParaRPr lang="zh-CN" altLang="en-US" sz="72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7504" y="0"/>
            <a:ext cx="88204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帖后</a:t>
            </a:r>
            <a:r>
              <a:rPr lang="en-US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2:2-13 </a:t>
            </a:r>
          </a:p>
          <a:p>
            <a:pPr algn="ctr">
              <a:defRPr/>
            </a:pP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那日子以前、必有沉沦之子、显露出来．</a:t>
            </a:r>
            <a:r>
              <a:rPr lang="en-US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6 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现在你们也知道那拦阻他的是什么、</a:t>
            </a:r>
            <a:r>
              <a:rPr lang="en-US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7 </a:t>
            </a:r>
            <a:r>
              <a:rPr lang="zh-CN" altLang="en-US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因为那不法的隐意已经发动．只是现在有一个拦阻的、</a:t>
            </a:r>
            <a:r>
              <a:rPr lang="en-US" altLang="zh-CN" sz="6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..</a:t>
            </a:r>
            <a:endParaRPr lang="zh-CN" altLang="en-US" sz="72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7504" y="0"/>
            <a:ext cx="88204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13 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主所爱的弟兄们哪、我们本该常为你们感谢神．因为他从起初拣选了你们、叫你们因信真道、又被圣灵感动成为圣洁、能以得救。</a:t>
            </a:r>
            <a:endParaRPr lang="zh-CN" altLang="en-US" sz="72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7504" y="0"/>
            <a:ext cx="88204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林后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4:5-7 </a:t>
            </a:r>
          </a:p>
          <a:p>
            <a:pPr algn="ctr">
              <a:defRPr/>
            </a:pP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我们原不是传自己、乃是传基督耶稣为主、并且自己因耶稣作你们的僕人。</a:t>
            </a: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6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那吩咐光从黑暗里照出来的神、已经照在我们心里、叫我们得知神荣耀的光、显在耶稣基督的面上。</a:t>
            </a:r>
            <a:endParaRPr lang="zh-CN" altLang="en-US" sz="66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7504" y="0"/>
            <a:ext cx="88204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altLang="zh-CN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7 </a:t>
            </a:r>
            <a:r>
              <a:rPr lang="zh-CN" altLang="en-US" sz="5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我们有这宝贝放在瓦器里、要显明这莫大的能力、是出於神、不是出於我们。主的灵变成的。</a:t>
            </a:r>
            <a:endParaRPr lang="zh-CN" altLang="en-US" sz="66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107504" y="0"/>
            <a:ext cx="882047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林后</a:t>
            </a:r>
            <a:r>
              <a:rPr lang="en-US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3:18 </a:t>
            </a:r>
          </a:p>
          <a:p>
            <a:pPr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我们众人既然敞著脸、</a:t>
            </a:r>
            <a:endParaRPr lang="en-US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得以看见主的荣光、</a:t>
            </a:r>
            <a:endParaRPr lang="en-US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好像从镜子里返照、</a:t>
            </a:r>
            <a:endParaRPr lang="en-US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就变成主的形状、</a:t>
            </a:r>
            <a:endParaRPr lang="en-US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荣上加荣、</a:t>
            </a:r>
            <a:endParaRPr lang="en-US" altLang="zh-CN" sz="60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algn="ctr">
              <a:defRPr/>
            </a:pP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如同从主的灵变成的。</a:t>
            </a:r>
            <a:endParaRPr lang="zh-CN" altLang="en-US" sz="72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Make me a channel of Your peace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0600" y="601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0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86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6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675"/>
                </p:tgtEl>
              </p:cMediaNode>
            </p:audio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984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5296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7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4128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424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392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3"/>
            <a:ext cx="3724017" cy="2348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403648" y="3068960"/>
            <a:ext cx="7459579" cy="2338888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ctr">
              <a:defRPr/>
            </a:pPr>
            <a:r>
              <a:rPr lang="zh-CN" altLang="en-US" sz="8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在社会中的见證</a:t>
            </a:r>
            <a:r>
              <a:rPr lang="en-US" altLang="zh-TW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(</a:t>
            </a:r>
            <a:r>
              <a:rPr lang="zh-TW" altLang="en-US" sz="66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提</a:t>
            </a:r>
            <a:r>
              <a:rPr lang="zh-TW" altLang="en-US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多</a:t>
            </a:r>
            <a:r>
              <a:rPr lang="en-US" altLang="zh-TW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3:1-8</a:t>
            </a:r>
            <a:r>
              <a:rPr lang="en-US" altLang="zh-TW" sz="66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)</a:t>
            </a:r>
            <a:endParaRPr lang="en-US" altLang="zh-CN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heme/theme1.xml><?xml version="1.0" encoding="utf-8"?>
<a:theme xmlns:a="http://schemas.openxmlformats.org/drawingml/2006/main" name="Panda">
  <a:themeElements>
    <a:clrScheme name="Office Theme 2">
      <a:dk1>
        <a:srgbClr val="000000"/>
      </a:dk1>
      <a:lt1>
        <a:srgbClr val="C8EDE9"/>
      </a:lt1>
      <a:dk2>
        <a:srgbClr val="000000"/>
      </a:dk2>
      <a:lt2>
        <a:srgbClr val="B2B2B2"/>
      </a:lt2>
      <a:accent1>
        <a:srgbClr val="B0FF05"/>
      </a:accent1>
      <a:accent2>
        <a:srgbClr val="058BFF"/>
      </a:accent2>
      <a:accent3>
        <a:srgbClr val="E0F4F2"/>
      </a:accent3>
      <a:accent4>
        <a:srgbClr val="000000"/>
      </a:accent4>
      <a:accent5>
        <a:srgbClr val="D4FFAA"/>
      </a:accent5>
      <a:accent6>
        <a:srgbClr val="047DE7"/>
      </a:accent6>
      <a:hlink>
        <a:srgbClr val="007565"/>
      </a:hlink>
      <a:folHlink>
        <a:srgbClr val="003E75"/>
      </a:folHlink>
    </a:clrScheme>
    <a:fontScheme name="Office Them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C8EDE9"/>
        </a:lt1>
        <a:dk2>
          <a:srgbClr val="000000"/>
        </a:dk2>
        <a:lt2>
          <a:srgbClr val="B2B2B2"/>
        </a:lt2>
        <a:accent1>
          <a:srgbClr val="05FFDE"/>
        </a:accent1>
        <a:accent2>
          <a:srgbClr val="7BD4CA"/>
        </a:accent2>
        <a:accent3>
          <a:srgbClr val="E0F4F2"/>
        </a:accent3>
        <a:accent4>
          <a:srgbClr val="000000"/>
        </a:accent4>
        <a:accent5>
          <a:srgbClr val="AAFFEC"/>
        </a:accent5>
        <a:accent6>
          <a:srgbClr val="6FC0B7"/>
        </a:accent6>
        <a:hlink>
          <a:srgbClr val="007568"/>
        </a:hlink>
        <a:folHlink>
          <a:srgbClr val="0952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C8EDE9"/>
        </a:lt1>
        <a:dk2>
          <a:srgbClr val="000000"/>
        </a:dk2>
        <a:lt2>
          <a:srgbClr val="B2B2B2"/>
        </a:lt2>
        <a:accent1>
          <a:srgbClr val="B0FF05"/>
        </a:accent1>
        <a:accent2>
          <a:srgbClr val="058BFF"/>
        </a:accent2>
        <a:accent3>
          <a:srgbClr val="E0F4F2"/>
        </a:accent3>
        <a:accent4>
          <a:srgbClr val="000000"/>
        </a:accent4>
        <a:accent5>
          <a:srgbClr val="D4FFAA"/>
        </a:accent5>
        <a:accent6>
          <a:srgbClr val="047DE7"/>
        </a:accent6>
        <a:hlink>
          <a:srgbClr val="007565"/>
        </a:hlink>
        <a:folHlink>
          <a:srgbClr val="003E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C8EDE9"/>
        </a:lt1>
        <a:dk2>
          <a:srgbClr val="000000"/>
        </a:dk2>
        <a:lt2>
          <a:srgbClr val="B2B2B2"/>
        </a:lt2>
        <a:accent1>
          <a:srgbClr val="05FFD9"/>
        </a:accent1>
        <a:accent2>
          <a:srgbClr val="FF8505"/>
        </a:accent2>
        <a:accent3>
          <a:srgbClr val="E0F4F2"/>
        </a:accent3>
        <a:accent4>
          <a:srgbClr val="000000"/>
        </a:accent4>
        <a:accent5>
          <a:srgbClr val="AAFFE9"/>
        </a:accent5>
        <a:accent6>
          <a:srgbClr val="E77804"/>
        </a:accent6>
        <a:hlink>
          <a:srgbClr val="750029"/>
        </a:hlink>
        <a:folHlink>
          <a:srgbClr val="00756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C8EDE9"/>
        </a:lt1>
        <a:dk2>
          <a:srgbClr val="000000"/>
        </a:dk2>
        <a:lt2>
          <a:srgbClr val="B2B2B2"/>
        </a:lt2>
        <a:accent1>
          <a:srgbClr val="FFF005"/>
        </a:accent1>
        <a:accent2>
          <a:srgbClr val="FF4C05"/>
        </a:accent2>
        <a:accent3>
          <a:srgbClr val="E0F4F2"/>
        </a:accent3>
        <a:accent4>
          <a:srgbClr val="000000"/>
        </a:accent4>
        <a:accent5>
          <a:srgbClr val="FFF6AA"/>
        </a:accent5>
        <a:accent6>
          <a:srgbClr val="E74404"/>
        </a:accent6>
        <a:hlink>
          <a:srgbClr val="270075"/>
        </a:hlink>
        <a:folHlink>
          <a:srgbClr val="006B5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5FFDE"/>
        </a:accent1>
        <a:accent2>
          <a:srgbClr val="7BD4CA"/>
        </a:accent2>
        <a:accent3>
          <a:srgbClr val="FFFFFF"/>
        </a:accent3>
        <a:accent4>
          <a:srgbClr val="000000"/>
        </a:accent4>
        <a:accent5>
          <a:srgbClr val="AAFFEC"/>
        </a:accent5>
        <a:accent6>
          <a:srgbClr val="6FC0B7"/>
        </a:accent6>
        <a:hlink>
          <a:srgbClr val="007568"/>
        </a:hlink>
        <a:folHlink>
          <a:srgbClr val="0952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0FF05"/>
        </a:accent1>
        <a:accent2>
          <a:srgbClr val="058BFF"/>
        </a:accent2>
        <a:accent3>
          <a:srgbClr val="FFFFFF"/>
        </a:accent3>
        <a:accent4>
          <a:srgbClr val="000000"/>
        </a:accent4>
        <a:accent5>
          <a:srgbClr val="D4FFAA"/>
        </a:accent5>
        <a:accent6>
          <a:srgbClr val="047DE7"/>
        </a:accent6>
        <a:hlink>
          <a:srgbClr val="007565"/>
        </a:hlink>
        <a:folHlink>
          <a:srgbClr val="003E7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5FFD9"/>
        </a:accent1>
        <a:accent2>
          <a:srgbClr val="FF8505"/>
        </a:accent2>
        <a:accent3>
          <a:srgbClr val="FFFFFF"/>
        </a:accent3>
        <a:accent4>
          <a:srgbClr val="000000"/>
        </a:accent4>
        <a:accent5>
          <a:srgbClr val="AAFFE9"/>
        </a:accent5>
        <a:accent6>
          <a:srgbClr val="E77804"/>
        </a:accent6>
        <a:hlink>
          <a:srgbClr val="750029"/>
        </a:hlink>
        <a:folHlink>
          <a:srgbClr val="00756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F005"/>
        </a:accent1>
        <a:accent2>
          <a:srgbClr val="FF4C05"/>
        </a:accent2>
        <a:accent3>
          <a:srgbClr val="FFFFFF"/>
        </a:accent3>
        <a:accent4>
          <a:srgbClr val="000000"/>
        </a:accent4>
        <a:accent5>
          <a:srgbClr val="FFF6AA"/>
        </a:accent5>
        <a:accent6>
          <a:srgbClr val="E74404"/>
        </a:accent6>
        <a:hlink>
          <a:srgbClr val="270075"/>
        </a:hlink>
        <a:folHlink>
          <a:srgbClr val="006B5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Blank">
  <a:themeElements>
    <a:clrScheme name="Blank 3">
      <a:dk1>
        <a:srgbClr val="000000"/>
      </a:dk1>
      <a:lt1>
        <a:srgbClr val="FFFFFF"/>
      </a:lt1>
      <a:dk2>
        <a:srgbClr val="000000"/>
      </a:dk2>
      <a:lt2>
        <a:srgbClr val="B2B2B2"/>
      </a:lt2>
      <a:accent1>
        <a:srgbClr val="B2B2B2"/>
      </a:accent1>
      <a:accent2>
        <a:srgbClr val="808080"/>
      </a:accent2>
      <a:accent3>
        <a:srgbClr val="FFFFFF"/>
      </a:accent3>
      <a:accent4>
        <a:srgbClr val="000000"/>
      </a:accent4>
      <a:accent5>
        <a:srgbClr val="D5D5D5"/>
      </a:accent5>
      <a:accent6>
        <a:srgbClr val="737373"/>
      </a:accent6>
      <a:hlink>
        <a:srgbClr val="969696"/>
      </a:hlink>
      <a:folHlink>
        <a:srgbClr val="4D4D4D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458A"/>
        </a:dk1>
        <a:lt1>
          <a:srgbClr val="D7D6AE"/>
        </a:lt1>
        <a:dk2>
          <a:srgbClr val="000066"/>
        </a:dk2>
        <a:lt2>
          <a:srgbClr val="006666"/>
        </a:lt2>
        <a:accent1>
          <a:srgbClr val="007A77"/>
        </a:accent1>
        <a:accent2>
          <a:srgbClr val="005856"/>
        </a:accent2>
        <a:accent3>
          <a:srgbClr val="AAAAB8"/>
        </a:accent3>
        <a:accent4>
          <a:srgbClr val="B7B794"/>
        </a:accent4>
        <a:accent5>
          <a:srgbClr val="AABEBD"/>
        </a:accent5>
        <a:accent6>
          <a:srgbClr val="004F4D"/>
        </a:accent6>
        <a:hlink>
          <a:srgbClr val="A8A884"/>
        </a:hlink>
        <a:folHlink>
          <a:srgbClr val="867E5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2">
        <a:dk1>
          <a:srgbClr val="000066"/>
        </a:dk1>
        <a:lt1>
          <a:srgbClr val="FFFFFF"/>
        </a:lt1>
        <a:dk2>
          <a:srgbClr val="660066"/>
        </a:dk2>
        <a:lt2>
          <a:srgbClr val="FFFFCC"/>
        </a:lt2>
        <a:accent1>
          <a:srgbClr val="666699"/>
        </a:accent1>
        <a:accent2>
          <a:srgbClr val="000099"/>
        </a:accent2>
        <a:accent3>
          <a:srgbClr val="FFFFFF"/>
        </a:accent3>
        <a:accent4>
          <a:srgbClr val="000056"/>
        </a:accent4>
        <a:accent5>
          <a:srgbClr val="B8B8CA"/>
        </a:accent5>
        <a:accent6>
          <a:srgbClr val="00008A"/>
        </a:accent6>
        <a:hlink>
          <a:srgbClr val="006666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B2B2B2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737373"/>
        </a:accent6>
        <a:hlink>
          <a:srgbClr val="969696"/>
        </a:hlink>
        <a:folHlink>
          <a:srgbClr val="4D4D4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3300"/>
        </a:dk1>
        <a:lt1>
          <a:srgbClr val="DBD0B9"/>
        </a:lt1>
        <a:dk2>
          <a:srgbClr val="09472B"/>
        </a:dk2>
        <a:lt2>
          <a:srgbClr val="A38955"/>
        </a:lt2>
        <a:accent1>
          <a:srgbClr val="B8A378"/>
        </a:accent1>
        <a:accent2>
          <a:srgbClr val="8E774A"/>
        </a:accent2>
        <a:accent3>
          <a:srgbClr val="AAB1AC"/>
        </a:accent3>
        <a:accent4>
          <a:srgbClr val="BBB19E"/>
        </a:accent4>
        <a:accent5>
          <a:srgbClr val="D8CEBE"/>
        </a:accent5>
        <a:accent6>
          <a:srgbClr val="806B42"/>
        </a:accent6>
        <a:hlink>
          <a:srgbClr val="A7A743"/>
        </a:hlink>
        <a:folHlink>
          <a:srgbClr val="91977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5">
        <a:dk1>
          <a:srgbClr val="5F5F5F"/>
        </a:dk1>
        <a:lt1>
          <a:srgbClr val="DDDDDD"/>
        </a:lt1>
        <a:dk2>
          <a:srgbClr val="000000"/>
        </a:dk2>
        <a:lt2>
          <a:srgbClr val="5F5F5F"/>
        </a:lt2>
        <a:accent1>
          <a:srgbClr val="B2B2B2"/>
        </a:accent1>
        <a:accent2>
          <a:srgbClr val="808080"/>
        </a:accent2>
        <a:accent3>
          <a:srgbClr val="AAAAAA"/>
        </a:accent3>
        <a:accent4>
          <a:srgbClr val="BDBDBD"/>
        </a:accent4>
        <a:accent5>
          <a:srgbClr val="D5D5D5"/>
        </a:accent5>
        <a:accent6>
          <a:srgbClr val="737373"/>
        </a:accent6>
        <a:hlink>
          <a:srgbClr val="B2B2B2"/>
        </a:hlink>
        <a:folHlink>
          <a:srgbClr val="777777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2964</TotalTime>
  <Words>1757</Words>
  <Application>Microsoft Office PowerPoint</Application>
  <PresentationFormat>On-screen Show (4:3)</PresentationFormat>
  <Paragraphs>160</Paragraphs>
  <Slides>54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54</vt:i4>
      </vt:variant>
    </vt:vector>
  </HeadingPairs>
  <TitlesOfParts>
    <vt:vector size="61" baseType="lpstr">
      <vt:lpstr>Panda</vt:lpstr>
      <vt:lpstr>Blank</vt:lpstr>
      <vt:lpstr>1_Blank</vt:lpstr>
      <vt:lpstr>2_Blank</vt:lpstr>
      <vt:lpstr>3_Blank</vt:lpstr>
      <vt:lpstr>4_Blank</vt:lpstr>
      <vt:lpstr>5_Blank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Edward</dc:creator>
  <cp:lastModifiedBy>ekcwei</cp:lastModifiedBy>
  <cp:revision>8</cp:revision>
  <dcterms:created xsi:type="dcterms:W3CDTF">2014-09-26T09:11:04Z</dcterms:created>
  <dcterms:modified xsi:type="dcterms:W3CDTF">2014-09-28T10:42:23Z</dcterms:modified>
</cp:coreProperties>
</file>