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72" r:id="rId3"/>
    <p:sldMasterId id="2147483674" r:id="rId4"/>
    <p:sldMasterId id="2147483676" r:id="rId5"/>
    <p:sldMasterId id="2147483678" r:id="rId6"/>
    <p:sldMasterId id="2147483680" r:id="rId7"/>
    <p:sldMasterId id="2147483682" r:id="rId8"/>
    <p:sldMasterId id="2147483684" r:id="rId9"/>
    <p:sldMasterId id="2147483686" r:id="rId10"/>
    <p:sldMasterId id="2147483688" r:id="rId11"/>
    <p:sldMasterId id="2147483690" r:id="rId12"/>
  </p:sldMasterIdLst>
  <p:notesMasterIdLst>
    <p:notesMasterId r:id="rId67"/>
  </p:notesMasterIdLst>
  <p:sldIdLst>
    <p:sldId id="256" r:id="rId13"/>
    <p:sldId id="314" r:id="rId14"/>
    <p:sldId id="276" r:id="rId15"/>
    <p:sldId id="315" r:id="rId16"/>
    <p:sldId id="313" r:id="rId17"/>
    <p:sldId id="311" r:id="rId18"/>
    <p:sldId id="312" r:id="rId19"/>
    <p:sldId id="262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75" r:id="rId28"/>
    <p:sldId id="261" r:id="rId29"/>
    <p:sldId id="284" r:id="rId30"/>
    <p:sldId id="285" r:id="rId31"/>
    <p:sldId id="286" r:id="rId32"/>
    <p:sldId id="287" r:id="rId33"/>
    <p:sldId id="288" r:id="rId34"/>
    <p:sldId id="260" r:id="rId35"/>
    <p:sldId id="289" r:id="rId36"/>
    <p:sldId id="290" r:id="rId37"/>
    <p:sldId id="291" r:id="rId38"/>
    <p:sldId id="292" r:id="rId39"/>
    <p:sldId id="293" r:id="rId40"/>
    <p:sldId id="274" r:id="rId41"/>
    <p:sldId id="263" r:id="rId42"/>
    <p:sldId id="257" r:id="rId43"/>
    <p:sldId id="294" r:id="rId44"/>
    <p:sldId id="295" r:id="rId45"/>
    <p:sldId id="301" r:id="rId46"/>
    <p:sldId id="302" r:id="rId47"/>
    <p:sldId id="310" r:id="rId48"/>
    <p:sldId id="303" r:id="rId49"/>
    <p:sldId id="304" r:id="rId50"/>
    <p:sldId id="258" r:id="rId51"/>
    <p:sldId id="305" r:id="rId52"/>
    <p:sldId id="306" r:id="rId53"/>
    <p:sldId id="308" r:id="rId54"/>
    <p:sldId id="307" r:id="rId55"/>
    <p:sldId id="309" r:id="rId56"/>
    <p:sldId id="273" r:id="rId57"/>
    <p:sldId id="264" r:id="rId58"/>
    <p:sldId id="265" r:id="rId59"/>
    <p:sldId id="266" r:id="rId60"/>
    <p:sldId id="267" r:id="rId61"/>
    <p:sldId id="268" r:id="rId62"/>
    <p:sldId id="269" r:id="rId63"/>
    <p:sldId id="270" r:id="rId64"/>
    <p:sldId id="271" r:id="rId65"/>
    <p:sldId id="272" r:id="rId6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 snapToGrid="0"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61" Type="http://schemas.openxmlformats.org/officeDocument/2006/relationships/slide" Target="slides/slide4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559441-E353-489E-8648-9A185D0EC1FE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34E415A-2369-471E-98C9-43C8CCF6C19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52AB-AA78-42A8-ACBC-9F205C30182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AD257C-E1B6-4A55-9A5F-5F154B456F5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24025-CF5F-4796-8EF1-8F4A9A1F06B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200724-964A-44AF-94D8-A50453D249D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ECB84-9880-4E4E-B770-9046912AFB0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CB664-B327-4985-952E-F39301FC800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B1375-943A-44E3-A702-FA39C696F8F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08338-1F7A-45C2-A247-891901C96B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1CBEE-BC2B-4161-A2B0-EF7E0A46CE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0DC56-FEC6-4C85-ACB5-1620463860C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8A6E9E9-1D94-4688-94AB-B02F4A6D56F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A0048-59D6-4CD4-AA75-465FCD6774F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FBEC7-F62F-44F5-A3D6-0B1FEB02C8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EEFBB-DE59-4EDA-9411-BB4F986637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E9915-1AA6-4D74-8563-7EE816DE5F0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FAE3D-A314-4DB5-AD5E-4F5151C4C19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CA087-C413-4865-82CB-BE98D1CBD38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540CB-E133-4B5A-BF16-7A3BD67A16F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22DB4-18D9-4F79-8784-2C7CEC8129B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45E5B-ED8C-4290-BA7E-A7D8FBD338B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A43A4-F1F2-44B9-B364-9D7A5D7F349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3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44C5B1-1588-465E-8D2D-D7DE44E3561D}" type="slidenum">
              <a:rPr lang="en-GB"/>
              <a:pPr/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45D491-7BA0-42BF-878A-9FA0746965B9}" type="slidenum">
              <a:rPr lang="en-GB"/>
              <a:pPr/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5319844-8699-4489-8359-B906D94779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23/11/2014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C371D95-53CD-4776-9D7F-2F5B4EB610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4.xml"/><Relationship Id="rId1" Type="http://schemas.openxmlformats.org/officeDocument/2006/relationships/audio" Target="file:///C:\Users\ekcwei\Dropbox\New%20sermons\Encounter%20in%20Love&#24859;&#20013;&#30456;&#36935;.mp3" TargetMode="External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9142" y="1801652"/>
            <a:ext cx="8671567" cy="4907373"/>
          </a:xfrm>
        </p:spPr>
        <p:txBody>
          <a:bodyPr/>
          <a:lstStyle/>
          <a:p>
            <a:pPr algn="ctr"/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舍己的事奉</a:t>
            </a:r>
            <a:r>
              <a:rPr lang="en-GB" altLang="zh-CN" sz="4400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GB" altLang="zh-CN" sz="44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(</a:t>
            </a:r>
            <a:r>
              <a:rPr lang="zh-CN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读：林前</a:t>
            </a:r>
            <a: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12:31-13:8. 13)</a:t>
            </a:r>
            <a:b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US" altLang="zh-CN" sz="4400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sz="44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2014-11-23</a:t>
            </a: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>韦焜墀牧师</a:t>
            </a:r>
            <a: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/>
            </a:r>
            <a:b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</a:br>
            <a: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>ekcwei.co.uk  email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ea typeface="SimHei" pitchFamily="49" charset="-122"/>
            </a:endParaRPr>
          </a:p>
        </p:txBody>
      </p:sp>
      <p:pic>
        <p:nvPicPr>
          <p:cNvPr id="5122" name="Picture 2" descr="http://www.leedsccc.org.uk/img/lccc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1179" y="6114211"/>
            <a:ext cx="1905000" cy="619126"/>
          </a:xfrm>
          <a:prstGeom prst="rect">
            <a:avLst/>
          </a:prstGeom>
          <a:noFill/>
        </p:spPr>
      </p:pic>
      <p:pic>
        <p:nvPicPr>
          <p:cNvPr id="5124" name="Picture 4" descr="http://leedsccc.org.uk/cms/wp-content/uploads/2013/02/cropped-DSC0056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994" y="259617"/>
            <a:ext cx="8287046" cy="1334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9142" y="1801652"/>
            <a:ext cx="8671567" cy="4907373"/>
          </a:xfrm>
        </p:spPr>
        <p:txBody>
          <a:bodyPr/>
          <a:lstStyle/>
          <a:p>
            <a:pPr algn="ctr"/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舍己的事奉</a:t>
            </a:r>
            <a:r>
              <a:rPr lang="en-GB" altLang="zh-CN" sz="4400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GB" altLang="zh-CN" sz="44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(</a:t>
            </a:r>
            <a:r>
              <a:rPr lang="zh-CN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读：林前</a:t>
            </a:r>
            <a: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12:31-13:8. 13)</a:t>
            </a:r>
            <a:br>
              <a:rPr lang="en-US" altLang="zh-C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US" altLang="zh-CN" sz="4400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sz="4400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2014-11-23</a:t>
            </a: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en-US" altLang="zh-CN" dirty="0" smtClean="0">
                <a:latin typeface="Arial" pitchFamily="34" charset="0"/>
                <a:ea typeface="SimHei" pitchFamily="49" charset="-122"/>
              </a:rPr>
              <a:t/>
            </a:r>
            <a:br>
              <a:rPr lang="en-US" altLang="zh-CN" dirty="0" smtClean="0">
                <a:latin typeface="Arial" pitchFamily="34" charset="0"/>
                <a:ea typeface="SimHei" pitchFamily="49" charset="-122"/>
              </a:rPr>
            </a:br>
            <a:r>
              <a:rPr lang="zh-CN" altLang="en-U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>韦焜墀牧师</a:t>
            </a:r>
            <a: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/>
            </a:r>
            <a:b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</a:br>
            <a:r>
              <a:rPr lang="en-GB" altLang="zh-CN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SimHei" pitchFamily="49" charset="-122"/>
              </a:rPr>
              <a:t>ekcwei.co.uk  email</a:t>
            </a:r>
            <a:endParaRPr lang="en-US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ea typeface="SimHei" pitchFamily="49" charset="-122"/>
            </a:endParaRPr>
          </a:p>
        </p:txBody>
      </p:sp>
      <p:pic>
        <p:nvPicPr>
          <p:cNvPr id="5122" name="Picture 2" descr="http://www.leedsccc.org.uk/img/lccc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1179" y="6114211"/>
            <a:ext cx="1905000" cy="619126"/>
          </a:xfrm>
          <a:prstGeom prst="rect">
            <a:avLst/>
          </a:prstGeom>
          <a:noFill/>
        </p:spPr>
      </p:pic>
      <p:pic>
        <p:nvPicPr>
          <p:cNvPr id="5124" name="Picture 4" descr="http://leedsccc.org.uk/cms/wp-content/uploads/2013/02/cropped-DSC0056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994" y="259617"/>
            <a:ext cx="8287046" cy="1334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/>
          </a:bodyPr>
          <a:lstStyle/>
          <a:p>
            <a:r>
              <a:rPr lang="zh-TW" altLang="en-US" sz="13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事奉</a:t>
            </a:r>
            <a:endParaRPr lang="en-GB" sz="1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60608" cy="6395040"/>
          </a:xfrm>
        </p:spPr>
        <p:txBody>
          <a:bodyPr>
            <a:no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12:1-2 </a:t>
            </a:r>
            <a:br>
              <a:rPr lang="en-US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所以弟兄们、我以神的慈悲劝你们、将身体献上、当作活祭、是圣洁的、是神所喜悦的．你们如此事奉乃是理所当然的。</a:t>
            </a:r>
            <a:endParaRPr lang="en-GB" sz="5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60608" cy="4307160"/>
          </a:xfrm>
        </p:spPr>
        <p:txBody>
          <a:bodyPr>
            <a:no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不要效法这个世界．</a:t>
            </a:r>
            <a:r>
              <a:rPr lang="en-US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只要心意更新而变化、叫你们察验何为神的善良、纯全可喜悦的旨意。</a:t>
            </a:r>
            <a:endParaRPr lang="en-GB" sz="5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30128" cy="6440760"/>
          </a:xfrm>
        </p:spPr>
        <p:txBody>
          <a:bodyPr>
            <a:normAutofit/>
          </a:bodyPr>
          <a:lstStyle/>
          <a:p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事奉，就是敬拜</a:t>
            </a:r>
            <a: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「当作活祭、」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TW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英语</a:t>
            </a:r>
            <a:r>
              <a:rPr lang="en-GB" altLang="zh-TW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serve / service</a:t>
            </a:r>
            <a:r>
              <a:rPr lang="zh-TW" altLang="en-GB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r>
              <a:rPr lang="en-US" altLang="zh-TW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US" altLang="zh-TW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TW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在原文同一字的翻译。</a:t>
            </a:r>
            <a:endParaRPr lang="en-GB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30128" cy="6440760"/>
          </a:xfrm>
        </p:spPr>
        <p:txBody>
          <a:bodyPr>
            <a:normAutofit/>
          </a:bodyPr>
          <a:lstStyle/>
          <a:p>
            <a:r>
              <a:rPr lang="zh-TW" altLang="en-US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生命的事奉</a:t>
            </a:r>
            <a:r>
              <a:rPr lang="en-GB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将身体献上、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」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endParaRPr lang="en-GB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656320" cy="6440760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生命的事奉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20:8-10 </a:t>
            </a:r>
            <a:b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当记念安息日、守为圣日。六日要劳碌作你一切的工。但第七日是向耶和华你神当守的安息日．</a:t>
            </a:r>
            <a:endParaRPr lang="en-GB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0"/>
            <a:ext cx="8656320" cy="6629400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生命的事奉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出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20:8-10 </a:t>
            </a:r>
            <a:b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当记念安息日、守为圣日。六日要劳碌 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[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原文也译作事奉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!]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作你一切的工。但第七日是向耶和华你神当守的安息日．</a:t>
            </a:r>
            <a:endParaRPr lang="en-GB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0"/>
            <a:ext cx="8930640" cy="6858000"/>
          </a:xfrm>
        </p:spPr>
        <p:txBody>
          <a:bodyPr>
            <a:normAutofit/>
          </a:bodyPr>
          <a:lstStyle/>
          <a:p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事奉神</a:t>
            </a:r>
            <a: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是神所喜悦的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你们如此事奉乃是理所当然的。不要效法这个世界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只要心意更新而变化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叫你们察验何为神的善良，纯全可喜悦的旨意。」</a:t>
            </a:r>
            <a:endParaRPr lang="en-GB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6440760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事奉神 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6:24 </a:t>
            </a:r>
            <a:b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一个人不能事奉两个主．不是恶这个爱那个、就是重这个轻那个．你们不能又事奉神、又事奉玛门。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玛门是财利的意思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endParaRPr lang="en-GB" sz="6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/>
          </a:bodyPr>
          <a:lstStyle/>
          <a:p>
            <a:r>
              <a:rPr lang="zh-TW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</a:t>
            </a:r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6440760"/>
          </a:xfrm>
        </p:spPr>
        <p:txBody>
          <a:bodyPr>
            <a:normAutofit fontScale="90000"/>
          </a:bodyPr>
          <a:lstStyle/>
          <a:p>
            <a:pPr algn="ctr">
              <a:tabLst>
                <a:tab pos="715963" algn="l"/>
              </a:tabLst>
            </a:pPr>
            <a:r>
              <a:rPr lang="zh-TW" altLang="en-US" sz="8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舍己不是犠牲自己</a:t>
            </a:r>
            <a: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7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7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和合本没有「犠牲」</a:t>
            </a:r>
            <a:r>
              <a:rPr lang="en-US" altLang="zh-TW" sz="7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TW" altLang="en-US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3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73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我们信主之后，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加</a:t>
            </a:r>
            <a:r>
              <a:rPr lang="en-US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2:20 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我已经与基督同钉十架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现在活着的、不再是我、乃是基督在我里面活着．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6440760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</a:t>
            </a:r>
            <a:r>
              <a:rPr lang="en-GB" altLang="zh-TW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TW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通常不是舍命 </a:t>
            </a:r>
            <a: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altLang="zh-CN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5:25 </a:t>
            </a:r>
            <a:b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你们作丈夫的、要爱你们的妻子、正如基督爱教会、为教会舍己．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5457248"/>
          </a:xfrm>
        </p:spPr>
        <p:txBody>
          <a:bodyPr>
            <a:normAutofit/>
          </a:bodyPr>
          <a:lstStyle/>
          <a:p>
            <a:pPr algn="ctr">
              <a:tabLst>
                <a:tab pos="715963" algn="l"/>
              </a:tabLst>
            </a:pPr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完全的交托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按着主的安排，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与神同工。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6669360"/>
          </a:xfrm>
        </p:spPr>
        <p:txBody>
          <a:bodyPr>
            <a:normAutofit fontScale="90000"/>
          </a:bodyPr>
          <a:lstStyle/>
          <a:p>
            <a:pPr algn="ctr">
              <a:tabLst>
                <a:tab pos="715963" algn="l"/>
              </a:tabLs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完全的交托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按着主的安排，与神同工。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8:1-5 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马其顿众教会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在患难中受大试炼的时候、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在极穷之间、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按着力量、而且也过了力量、自己甘心乐意的捐助．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360" y="188640"/>
            <a:ext cx="8930640" cy="6669360"/>
          </a:xfrm>
        </p:spPr>
        <p:txBody>
          <a:bodyPr>
            <a:normAutofit fontScale="90000"/>
          </a:bodyPr>
          <a:lstStyle/>
          <a:p>
            <a:pPr algn="ctr">
              <a:tabLst>
                <a:tab pos="715963" algn="l"/>
              </a:tabLs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完全的交托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</a:t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按着主的安排，与神同工。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再三的求我们准他们在这供给圣徒的恩情上有分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b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并且他们所作的、</a:t>
            </a:r>
            <a:r>
              <a:rPr lang="en-GB" altLang="zh-CN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更照神的旨意、</a:t>
            </a:r>
            <a:r>
              <a:rPr lang="zh-CN" altLang="en-US" sz="73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先把自己献给主、又归附了我们</a:t>
            </a:r>
            <a:r>
              <a:rPr lang="zh-CN" altLang="en-US" sz="6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9144000" cy="5457248"/>
          </a:xfrm>
        </p:spPr>
        <p:txBody>
          <a:bodyPr>
            <a:normAutofit fontScale="90000"/>
          </a:bodyPr>
          <a:lstStyle/>
          <a:p>
            <a:pPr algn="ctr">
              <a:tabLst>
                <a:tab pos="715963" algn="l"/>
              </a:tabLst>
            </a:pPr>
            <a:r>
              <a:rPr lang="zh-CN" altLang="en-US" sz="8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舍己就是放下自己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8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9</a:t>
            </a:r>
            <a:r>
              <a:rPr lang="zh-CN" altLang="en-US" sz="8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</a:t>
            </a:r>
            <a:endParaRPr lang="en-GB" sz="67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7500"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5-6 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难道我们没有权柄娶信主的姊妹为妻、带着一同往来、仿佛其余的使徒、和主的弟兄、并矶法一样么。独有我与巴拿巴没有权柄不作工么。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7500"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4 </a:t>
            </a:r>
            <a:r>
              <a:rPr lang="zh-CN" altLang="en-US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难道我们没有权柄靠福音吃喝么。</a:t>
            </a:r>
            <a:r>
              <a:rPr lang="en-US" altLang="zh-CN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14 </a:t>
            </a:r>
            <a:r>
              <a:rPr lang="zh-CN" altLang="en-US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主也是这样命定、叫传福音的靠着福音养生。</a:t>
            </a:r>
            <a:r>
              <a:rPr lang="en-US" altLang="zh-CN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15 </a:t>
            </a:r>
            <a:r>
              <a:rPr lang="zh-CN" altLang="en-US" sz="6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但这权柄我全没有用过．</a:t>
            </a:r>
            <a:endParaRPr lang="en-GB" altLang="zh-CN" sz="62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0000" lnSpcReduction="10000"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19-22 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我虽是自由的、无人辖管、然而我甘心作了众人的仆人、为要多得人。向犹太人、我就作犹太人、为要得犹太人．向律法以下的人、我虽不在律法以下、还是作律法以下的人、为要得律法以下的人。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7500" lnSpcReduction="10000"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19-22 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向没有律法的人、我就作没有律法的人、为要得没有律法的人．其实我在神面前、不是没有律法、在基督面前、正在律法之下。向软弱的人、我就作软弱的人、为要得软弱的人．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97500"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19-22 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向什么样的人、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我就作什么样的人．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无论如何、总要救些人。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 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3360" y="188640"/>
            <a:ext cx="893064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23-27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凡我所行的、都是为福音的缘故、为要与人同得这福音的好处。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…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我们却是要得不能坏的冠冕。所以我奔跑、不像无定向的</a:t>
            </a:r>
            <a:r>
              <a:rPr lang="en-GB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…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我是攻克己身、叫身服我</a:t>
            </a:r>
            <a:r>
              <a:rPr lang="en-GB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…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。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 fontScale="90000"/>
          </a:bodyPr>
          <a:lstStyle/>
          <a:p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舍己的事奉，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就是爱的事奉</a:t>
            </a:r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88640"/>
            <a:ext cx="8917968" cy="666936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舍己的事奉就是爱的事奉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</a:t>
            </a:r>
            <a:r>
              <a:rPr lang="en-US" altLang="zh-CN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agape=</a:t>
            </a: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舍己的爱。</a:t>
            </a:r>
            <a:r>
              <a:rPr lang="en-GB" altLang="zh-CN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神就是爱，所以神的要求与期望，并在祂里面的事奉，就是舍已、放下自己的事奉。</a:t>
            </a:r>
            <a:endParaRPr lang="en-GB" sz="6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1" y="188640"/>
            <a:ext cx="8917968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>
              <a:buClr>
                <a:schemeClr val="tx1"/>
              </a:buClr>
            </a:pPr>
            <a:r>
              <a:rPr kumimoji="0" lang="zh-CN" altLang="en-US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申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6:4-5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以色列阿、你要听．耶和华我们神是独一的主。你要尽心、尽性、尽力、爱耶和华你的神。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+mj-cs"/>
            </a:endParaRPr>
          </a:p>
          <a:p>
            <a:pPr lvl="0">
              <a:buClr>
                <a:schemeClr val="tx1"/>
              </a:buClr>
            </a:pP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1" y="0"/>
            <a:ext cx="89179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太</a:t>
            </a:r>
            <a:r>
              <a:rPr lang="en-US" altLang="zh-CN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22:36-40 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耶稣对他说、你要尽心、尽性、尽意、爱主你的神。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38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这是诫命中的第一、且是最大的。其次也相仿、就是要爱人如己。</a:t>
            </a: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这两条诫命、是律法和先知一切道理的总纲。</a:t>
            </a:r>
            <a:endParaRPr kumimoji="0" lang="en-GB" sz="6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91625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约</a:t>
            </a:r>
            <a:r>
              <a:rPr lang="en-US" altLang="zh-CN" sz="5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13:34-35</a:t>
            </a:r>
          </a:p>
          <a:p>
            <a:pPr lvl="0" algn="ctr">
              <a:buClr>
                <a:schemeClr val="tx1"/>
              </a:buClr>
            </a:pPr>
            <a:r>
              <a:rPr lang="zh-CN" altLang="en-US" sz="5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我赐给你们一条新命令、乃是叫你们彼此相爱．我怎样爱你们、你们也要怎样相爱。你们若有彼此相爱的心、众人因此就认出你们是我的门徒了。</a:t>
            </a:r>
            <a:endParaRPr kumimoji="0" lang="en-GB" sz="5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约壹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2:7-8 </a:t>
            </a: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亲爱的弟兄阿、我写给你们的、不是一条新命令、乃是你们从起初所受的旧命令．这旧命令就是你们所听见的道。再者、我写给你们的是一条新命令</a:t>
            </a:r>
            <a:endParaRPr lang="en-GB" sz="5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约壹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4:7-11</a:t>
            </a: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亲爱的弟兄阿、我们应当彼此相爱．因为爱是从神来的．凡有爱心的、都是由神而生、并且认识神。没有爱心的、就不认识神．因为神就是爱。</a:t>
            </a:r>
            <a:endParaRPr lang="en-GB" sz="5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神差他独生子到世间来、使我们借着他得生、神爱我们的心、在此就显明了。不是我们爱神、乃是神爱我们、差他的儿子、为我们的罪作了挽回祭、这就是爱了</a:t>
            </a:r>
            <a:endParaRPr lang="en-US" altLang="zh-CN" sz="5400" b="1" kern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54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sz="5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亲爱的弟兄阿、神既是这样爱我们、我们也当彼此相爱。</a:t>
            </a:r>
            <a:endParaRPr lang="en-GB" sz="60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林前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12:31-13:</a:t>
            </a:r>
            <a:endParaRPr lang="en-US" altLang="zh-CN" sz="5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5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你们要切切的求那更大的恩赐、我现今把最妙的道指示你们。我若能说万人的方言、并天使的话语、却没有爱、我就成了鸣的锣、响的钹一般。</a:t>
            </a:r>
            <a:endParaRPr lang="en-GB" sz="58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我若有先知讲道之能、也明白各样的奥秘、各样的知识</a:t>
            </a:r>
            <a:r>
              <a:rPr lang="en-GB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而且有全备的信、叫我能彀移山、却没有爱、我就算不得什么。我若将所有的赒济穷人、又舍己身叫人焚烧、却没有爱、仍然与我无益。</a:t>
            </a:r>
            <a:endParaRPr lang="en-GB" sz="5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5156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林前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13:13</a:t>
            </a: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6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如今常存的有信、有望、有爱、这三样、其中最大的是爱。</a:t>
            </a:r>
            <a:endParaRPr lang="en-GB" sz="66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路</a:t>
            </a:r>
            <a:r>
              <a:rPr lang="en-US" altLang="zh-CN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10:38-42 </a:t>
            </a: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5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他们走路的时候、耶稣进了一个村庄．有一个女人名叫马大、接他到自己家里。</a:t>
            </a:r>
            <a:endParaRPr lang="en-GB" altLang="zh-CN" sz="5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他有一个妹子名叫马利亚、在耶稣脚前坐着听他的道。</a:t>
            </a:r>
            <a:endParaRPr lang="en-GB" sz="72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马大伺候的事多、心里忙乱、就进前来说、主阿、我的妹子留下我一个人伺候、你不在意么．请吩咐他来帮助我。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lang="en-GB" sz="66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85064" y="0"/>
            <a:ext cx="8920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r>
              <a:rPr kumimoji="0" lang="zh-CN" alt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>舍己的事奉就是爱的事奉</a:t>
            </a:r>
            <a: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  <a:t/>
            </a:r>
            <a:br>
              <a:rPr kumimoji="0" lang="en-GB" altLang="zh-CN" sz="6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imHei" pitchFamily="49" charset="-122"/>
                <a:ea typeface="SimHei" pitchFamily="49" charset="-122"/>
                <a:cs typeface="+mj-cs"/>
              </a:rPr>
            </a:br>
            <a:r>
              <a:rPr lang="zh-CN" altLang="en-US" sz="6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耶稣回答说、马大、马大、你为许多的事、思虑烦扰．但是不可少的只有一件．马利亚已经选择那上好的福分、是不能夺去的。</a:t>
            </a:r>
            <a:endParaRPr lang="en-GB" altLang="zh-CN" sz="60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lvl="0" algn="ctr">
              <a:buClr>
                <a:schemeClr val="tx1"/>
              </a:buClr>
              <a:tabLst>
                <a:tab pos="715963" algn="l"/>
              </a:tabLst>
            </a:pPr>
            <a:endParaRPr lang="en-GB" sz="72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 fontScale="90000"/>
          </a:bodyPr>
          <a:lstStyle/>
          <a:p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舍己的事奉，</a:t>
            </a:r>
            <a: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就是爱的事奉</a:t>
            </a:r>
            <a:endParaRPr lang="en-GB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/>
          </a:bodyPr>
          <a:lstStyle/>
          <a:p>
            <a:r>
              <a:rPr lang="zh-TW" altLang="en-US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爱中相遇</a:t>
            </a:r>
            <a:r>
              <a:rPr lang="en-GB" altLang="zh-TW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TW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Encounter in Love</a:t>
            </a:r>
            <a:endParaRPr lang="en-GB" sz="8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12968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每一天渴望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与祢在爱中相遇　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再一次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将自己完全地献给祢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唯有祢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是我的喜乐和力量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我甘愿捨弃一切跟随祢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5" name="Encounter in Love愛中相遇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00392" y="692696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12968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每一天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渴望与祢在爱中相遇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再一次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降服在祢大能荣耀里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唯有祢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是我的良人和恩友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我愿意一生敬拜荣耀祢 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8892480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将我全人献上当作活祭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以清洁的心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单单事奉祢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愿祢旨意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成全在我的生命里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求圣灵更新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掌管我一生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8892480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将我全人献上当作活祭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以清洁的心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单单事奉祢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愿祢旨意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成全在我的生命里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求圣灵更新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掌管我一生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8892480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洁净我 吸引我 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快跑跟随祢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在爱中遇见祢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洁净我 吸引我 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快跑跟随祢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荣耀中敬拜祢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8892480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洁净我 吸引我 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快跑跟随祢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在爱中遇见祢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洁净我 吸引我 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快跑跟随祢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荣耀中敬拜祢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8892480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将我全人献上当作活祭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以清洁的心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单单事奉祢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愿祢旨意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成全在我的生命里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求圣灵更新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掌管我一生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12968" cy="648072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每一天渴望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与祢在爱中相遇　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再一次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将自己完全地献给祢 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唯有祢</a:t>
            </a:r>
            <a: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是我的喜乐和力量</a:t>
            </a:r>
            <a:b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我愿意一生敬拜荣耀祢 </a:t>
            </a:r>
            <a:endParaRPr lang="en-GB" sz="6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2520280"/>
          </a:xfrm>
        </p:spPr>
        <p:txBody>
          <a:bodyPr>
            <a:normAutofit/>
          </a:bodyPr>
          <a:lstStyle/>
          <a:p>
            <a:r>
              <a:rPr lang="zh-TW" altLang="en-US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爱中相遇</a:t>
            </a:r>
            <a:r>
              <a:rPr lang="en-GB" altLang="zh-TW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TW" sz="8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TW" sz="6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Encounter in Love</a:t>
            </a:r>
            <a:endParaRPr lang="en-GB" sz="8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spotlight">
  <a:themeElements>
    <a:clrScheme name="Office Theme 2">
      <a:dk1>
        <a:srgbClr val="000000"/>
      </a:dk1>
      <a:lt1>
        <a:srgbClr val="FFFFFF"/>
      </a:lt1>
      <a:dk2>
        <a:srgbClr val="3F1C6E"/>
      </a:dk2>
      <a:lt2>
        <a:srgbClr val="FFFFFF"/>
      </a:lt2>
      <a:accent1>
        <a:srgbClr val="989FE7"/>
      </a:accent1>
      <a:accent2>
        <a:srgbClr val="E183A1"/>
      </a:accent2>
      <a:accent3>
        <a:srgbClr val="AFABBA"/>
      </a:accent3>
      <a:accent4>
        <a:srgbClr val="DADADA"/>
      </a:accent4>
      <a:accent5>
        <a:srgbClr val="CACDF1"/>
      </a:accent5>
      <a:accent6>
        <a:srgbClr val="CC7691"/>
      </a:accent6>
      <a:hlink>
        <a:srgbClr val="C6A8F0"/>
      </a:hlink>
      <a:folHlink>
        <a:srgbClr val="EBA8F0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CB7CE9"/>
        </a:accent1>
        <a:accent2>
          <a:srgbClr val="897CE9"/>
        </a:accent2>
        <a:accent3>
          <a:srgbClr val="AFABBA"/>
        </a:accent3>
        <a:accent4>
          <a:srgbClr val="DADADA"/>
        </a:accent4>
        <a:accent5>
          <a:srgbClr val="E2BFF2"/>
        </a:accent5>
        <a:accent6>
          <a:srgbClr val="7C70D3"/>
        </a:accent6>
        <a:hlink>
          <a:srgbClr val="DCA8F0"/>
        </a:hlink>
        <a:folHlink>
          <a:srgbClr val="AFA8F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989FE7"/>
        </a:accent1>
        <a:accent2>
          <a:srgbClr val="E183A1"/>
        </a:accent2>
        <a:accent3>
          <a:srgbClr val="AFABBA"/>
        </a:accent3>
        <a:accent4>
          <a:srgbClr val="DADADA"/>
        </a:accent4>
        <a:accent5>
          <a:srgbClr val="CACDF1"/>
        </a:accent5>
        <a:accent6>
          <a:srgbClr val="CC7691"/>
        </a:accent6>
        <a:hlink>
          <a:srgbClr val="C6A8F0"/>
        </a:hlink>
        <a:folHlink>
          <a:srgbClr val="EBA8F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D1B563"/>
        </a:accent1>
        <a:accent2>
          <a:srgbClr val="AD8CD9"/>
        </a:accent2>
        <a:accent3>
          <a:srgbClr val="AFABBA"/>
        </a:accent3>
        <a:accent4>
          <a:srgbClr val="DADADA"/>
        </a:accent4>
        <a:accent5>
          <a:srgbClr val="E5D7B7"/>
        </a:accent5>
        <a:accent6>
          <a:srgbClr val="9C7EC4"/>
        </a:accent6>
        <a:hlink>
          <a:srgbClr val="D7AB74"/>
        </a:hlink>
        <a:folHlink>
          <a:srgbClr val="C8D87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AB87DD"/>
        </a:accent1>
        <a:accent2>
          <a:srgbClr val="D2C85F"/>
        </a:accent2>
        <a:accent3>
          <a:srgbClr val="AFABBA"/>
        </a:accent3>
        <a:accent4>
          <a:srgbClr val="DADADA"/>
        </a:accent4>
        <a:accent5>
          <a:srgbClr val="D2C3EB"/>
        </a:accent5>
        <a:accent6>
          <a:srgbClr val="BEB555"/>
        </a:accent6>
        <a:hlink>
          <a:srgbClr val="73CCD8"/>
        </a:hlink>
        <a:folHlink>
          <a:srgbClr val="DEA2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7CE9"/>
        </a:accent1>
        <a:accent2>
          <a:srgbClr val="897CE9"/>
        </a:accent2>
        <a:accent3>
          <a:srgbClr val="FFFFFF"/>
        </a:accent3>
        <a:accent4>
          <a:srgbClr val="000000"/>
        </a:accent4>
        <a:accent5>
          <a:srgbClr val="E2BFF2"/>
        </a:accent5>
        <a:accent6>
          <a:srgbClr val="7C70D3"/>
        </a:accent6>
        <a:hlink>
          <a:srgbClr val="DCA8F0"/>
        </a:hlink>
        <a:folHlink>
          <a:srgbClr val="AFA8F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89FE7"/>
        </a:accent1>
        <a:accent2>
          <a:srgbClr val="E183A1"/>
        </a:accent2>
        <a:accent3>
          <a:srgbClr val="FFFFFF"/>
        </a:accent3>
        <a:accent4>
          <a:srgbClr val="000000"/>
        </a:accent4>
        <a:accent5>
          <a:srgbClr val="CACDF1"/>
        </a:accent5>
        <a:accent6>
          <a:srgbClr val="CC7691"/>
        </a:accent6>
        <a:hlink>
          <a:srgbClr val="C6A8F0"/>
        </a:hlink>
        <a:folHlink>
          <a:srgbClr val="EBA8F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1B563"/>
        </a:accent1>
        <a:accent2>
          <a:srgbClr val="AD8CD9"/>
        </a:accent2>
        <a:accent3>
          <a:srgbClr val="FFFFFF"/>
        </a:accent3>
        <a:accent4>
          <a:srgbClr val="000000"/>
        </a:accent4>
        <a:accent5>
          <a:srgbClr val="E5D7B7"/>
        </a:accent5>
        <a:accent6>
          <a:srgbClr val="9C7EC4"/>
        </a:accent6>
        <a:hlink>
          <a:srgbClr val="D7AB74"/>
        </a:hlink>
        <a:folHlink>
          <a:srgbClr val="C8D8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B87DD"/>
        </a:accent1>
        <a:accent2>
          <a:srgbClr val="D2C85F"/>
        </a:accent2>
        <a:accent3>
          <a:srgbClr val="FFFFFF"/>
        </a:accent3>
        <a:accent4>
          <a:srgbClr val="000000"/>
        </a:accent4>
        <a:accent5>
          <a:srgbClr val="D2C3EB"/>
        </a:accent5>
        <a:accent6>
          <a:srgbClr val="BEB555"/>
        </a:accent6>
        <a:hlink>
          <a:srgbClr val="73CCD8"/>
        </a:hlink>
        <a:folHlink>
          <a:srgbClr val="DEA28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FFFF"/>
      </a:lt1>
      <a:dk2>
        <a:srgbClr val="3F1C6E"/>
      </a:dk2>
      <a:lt2>
        <a:srgbClr val="FFFFFF"/>
      </a:lt2>
      <a:accent1>
        <a:srgbClr val="989FE7"/>
      </a:accent1>
      <a:accent2>
        <a:srgbClr val="E183A1"/>
      </a:accent2>
      <a:accent3>
        <a:srgbClr val="AFABBA"/>
      </a:accent3>
      <a:accent4>
        <a:srgbClr val="DADADA"/>
      </a:accent4>
      <a:accent5>
        <a:srgbClr val="CACDF1"/>
      </a:accent5>
      <a:accent6>
        <a:srgbClr val="CC7691"/>
      </a:accent6>
      <a:hlink>
        <a:srgbClr val="C6A8F0"/>
      </a:hlink>
      <a:folHlink>
        <a:srgbClr val="EBA8F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CB7CE9"/>
        </a:accent1>
        <a:accent2>
          <a:srgbClr val="897CE9"/>
        </a:accent2>
        <a:accent3>
          <a:srgbClr val="AFABBA"/>
        </a:accent3>
        <a:accent4>
          <a:srgbClr val="DADADA"/>
        </a:accent4>
        <a:accent5>
          <a:srgbClr val="E2BFF2"/>
        </a:accent5>
        <a:accent6>
          <a:srgbClr val="7C70D3"/>
        </a:accent6>
        <a:hlink>
          <a:srgbClr val="DCA8F0"/>
        </a:hlink>
        <a:folHlink>
          <a:srgbClr val="AFA8F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989FE7"/>
        </a:accent1>
        <a:accent2>
          <a:srgbClr val="E183A1"/>
        </a:accent2>
        <a:accent3>
          <a:srgbClr val="AFABBA"/>
        </a:accent3>
        <a:accent4>
          <a:srgbClr val="DADADA"/>
        </a:accent4>
        <a:accent5>
          <a:srgbClr val="CACDF1"/>
        </a:accent5>
        <a:accent6>
          <a:srgbClr val="CC7691"/>
        </a:accent6>
        <a:hlink>
          <a:srgbClr val="C6A8F0"/>
        </a:hlink>
        <a:folHlink>
          <a:srgbClr val="EBA8F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D1B563"/>
        </a:accent1>
        <a:accent2>
          <a:srgbClr val="AD8CD9"/>
        </a:accent2>
        <a:accent3>
          <a:srgbClr val="AFABBA"/>
        </a:accent3>
        <a:accent4>
          <a:srgbClr val="DADADA"/>
        </a:accent4>
        <a:accent5>
          <a:srgbClr val="E5D7B7"/>
        </a:accent5>
        <a:accent6>
          <a:srgbClr val="9C7EC4"/>
        </a:accent6>
        <a:hlink>
          <a:srgbClr val="D7AB74"/>
        </a:hlink>
        <a:folHlink>
          <a:srgbClr val="C8D87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FF"/>
        </a:lt1>
        <a:dk2>
          <a:srgbClr val="3F1C6E"/>
        </a:dk2>
        <a:lt2>
          <a:srgbClr val="FFFFFF"/>
        </a:lt2>
        <a:accent1>
          <a:srgbClr val="AB87DD"/>
        </a:accent1>
        <a:accent2>
          <a:srgbClr val="D2C85F"/>
        </a:accent2>
        <a:accent3>
          <a:srgbClr val="AFABBA"/>
        </a:accent3>
        <a:accent4>
          <a:srgbClr val="DADADA"/>
        </a:accent4>
        <a:accent5>
          <a:srgbClr val="D2C3EB"/>
        </a:accent5>
        <a:accent6>
          <a:srgbClr val="BEB555"/>
        </a:accent6>
        <a:hlink>
          <a:srgbClr val="73CCD8"/>
        </a:hlink>
        <a:folHlink>
          <a:srgbClr val="DEA2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7CE9"/>
        </a:accent1>
        <a:accent2>
          <a:srgbClr val="897CE9"/>
        </a:accent2>
        <a:accent3>
          <a:srgbClr val="FFFFFF"/>
        </a:accent3>
        <a:accent4>
          <a:srgbClr val="000000"/>
        </a:accent4>
        <a:accent5>
          <a:srgbClr val="E2BFF2"/>
        </a:accent5>
        <a:accent6>
          <a:srgbClr val="7C70D3"/>
        </a:accent6>
        <a:hlink>
          <a:srgbClr val="DCA8F0"/>
        </a:hlink>
        <a:folHlink>
          <a:srgbClr val="AFA8F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89FE7"/>
        </a:accent1>
        <a:accent2>
          <a:srgbClr val="E183A1"/>
        </a:accent2>
        <a:accent3>
          <a:srgbClr val="FFFFFF"/>
        </a:accent3>
        <a:accent4>
          <a:srgbClr val="000000"/>
        </a:accent4>
        <a:accent5>
          <a:srgbClr val="CACDF1"/>
        </a:accent5>
        <a:accent6>
          <a:srgbClr val="CC7691"/>
        </a:accent6>
        <a:hlink>
          <a:srgbClr val="C6A8F0"/>
        </a:hlink>
        <a:folHlink>
          <a:srgbClr val="EBA8F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1B563"/>
        </a:accent1>
        <a:accent2>
          <a:srgbClr val="AD8CD9"/>
        </a:accent2>
        <a:accent3>
          <a:srgbClr val="FFFFFF"/>
        </a:accent3>
        <a:accent4>
          <a:srgbClr val="000000"/>
        </a:accent4>
        <a:accent5>
          <a:srgbClr val="E5D7B7"/>
        </a:accent5>
        <a:accent6>
          <a:srgbClr val="9C7EC4"/>
        </a:accent6>
        <a:hlink>
          <a:srgbClr val="D7AB74"/>
        </a:hlink>
        <a:folHlink>
          <a:srgbClr val="C8D8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B87DD"/>
        </a:accent1>
        <a:accent2>
          <a:srgbClr val="D2C85F"/>
        </a:accent2>
        <a:accent3>
          <a:srgbClr val="FFFFFF"/>
        </a:accent3>
        <a:accent4>
          <a:srgbClr val="000000"/>
        </a:accent4>
        <a:accent5>
          <a:srgbClr val="D2C3EB"/>
        </a:accent5>
        <a:accent6>
          <a:srgbClr val="BEB555"/>
        </a:accent6>
        <a:hlink>
          <a:srgbClr val="73CCD8"/>
        </a:hlink>
        <a:folHlink>
          <a:srgbClr val="DEA28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spotlight</Template>
  <TotalTime>228</TotalTime>
  <Words>567</Words>
  <Application>Microsoft Office PowerPoint</Application>
  <PresentationFormat>On-screen Show (4:3)</PresentationFormat>
  <Paragraphs>63</Paragraphs>
  <Slides>54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54</vt:i4>
      </vt:variant>
    </vt:vector>
  </HeadingPairs>
  <TitlesOfParts>
    <vt:vector size="66" baseType="lpstr">
      <vt:lpstr>spotlight</vt:lpstr>
      <vt:lpstr>1_Default Design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舍己的事奉 (读：林前12:31-13:8. 13)  2014-11-23   韦焜墀牧师 ekcwei.co.uk  email</vt:lpstr>
      <vt:lpstr>Slide 2</vt:lpstr>
      <vt:lpstr>Slide 3</vt:lpstr>
      <vt:lpstr>Slide 4</vt:lpstr>
      <vt:lpstr>Slide 5</vt:lpstr>
      <vt:lpstr>舍己的事奉 (读：林前12:31-13:8. 13)  2014-11-23   韦焜墀牧师 ekcwei.co.uk  email</vt:lpstr>
      <vt:lpstr>事奉</vt:lpstr>
      <vt:lpstr>罗12:1-2  所以弟兄们、我以神的慈悲劝你们、将身体献上、当作活祭、是圣洁的、是神所喜悦的．你们如此事奉乃是理所当然的。</vt:lpstr>
      <vt:lpstr>不要效法这个世界． 只要心意更新而变化、叫你们察验何为神的善良、纯全可喜悦的旨意。</vt:lpstr>
      <vt:lpstr>事奉，就是敬拜  「当作活祭、」 英语serve / service， 在原文同一字的翻译。</vt:lpstr>
      <vt:lpstr>生命的事奉 「将身体献上、」 </vt:lpstr>
      <vt:lpstr>生命的事奉  出20:8-10  当记念安息日、守为圣日。六日要劳碌作你一切的工。但第七日是向耶和华你神当守的安息日．</vt:lpstr>
      <vt:lpstr>生命的事奉  出20:8-10  当记念安息日、守为圣日。六日要劳碌 [原文也译作事奉!] 作你一切的工。但第七日是向耶和华你神当守的安息日．</vt:lpstr>
      <vt:lpstr>事奉神 「…是神所喜悦的.你们如此事奉乃是理所当然的。不要效法这个世界,只要心意更新而变化,叫你们察验何为神的善良，纯全可喜悦的旨意。」</vt:lpstr>
      <vt:lpstr>事奉神  太6:24  一个人不能事奉两个主．不是恶这个爱那个、就是重这个轻那个．你们不能又事奉神、又事奉玛门。〔玛门是财利的意思〕</vt:lpstr>
      <vt:lpstr>舍己</vt:lpstr>
      <vt:lpstr>舍己不是犠牲自己  (和合本没有「犠牲」)    我们信主之后，加2:20 我已经与基督同钉十架.现在活着的、不再是我、乃是基督在我里面活着．</vt:lpstr>
      <vt:lpstr>舍己,通常不是舍命    弗5:25  你们作丈夫的、要爱你们的妻子、正如基督爱教会、为教会舍己．</vt:lpstr>
      <vt:lpstr>舍己,完全的交托,  按着主的安排， 与神同工。</vt:lpstr>
      <vt:lpstr>舍己,完全的交托, 按着主的安排，与神同工。 林后8:1-5 马其顿众教会 …在患难中受大试炼的时候、…在极穷之间、…按着力量、而且也过了力量、自己甘心乐意的捐助．</vt:lpstr>
      <vt:lpstr>舍己,完全的交托, 按着主的安排，与神同工。 再三的求我们准他们在这供给圣徒的恩情上有分. 并且他们所作的、…更照神的旨意、先把自己献给主、又归附了我们。</vt:lpstr>
      <vt:lpstr>舍己就是放下自己   林前9章</vt:lpstr>
      <vt:lpstr>Slide 23</vt:lpstr>
      <vt:lpstr>Slide 24</vt:lpstr>
      <vt:lpstr>Slide 25</vt:lpstr>
      <vt:lpstr>Slide 26</vt:lpstr>
      <vt:lpstr>Slide 27</vt:lpstr>
      <vt:lpstr>Slide 28</vt:lpstr>
      <vt:lpstr>舍己的事奉， 就是爱的事奉</vt:lpstr>
      <vt:lpstr>舍己的事奉就是爱的事奉 爱agape=舍己的爱。 神就是爱，所以神的要求与期望，并在祂里面的事奉，就是舍已、放下自己的事奉。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舍己的事奉， 就是爱的事奉</vt:lpstr>
      <vt:lpstr>爱中相遇 Encounter in Love</vt:lpstr>
      <vt:lpstr>每一天渴望 与祢在爱中相遇　 再一次 将自己完全地献给祢  唯有祢 是我的喜乐和力量 我甘愿捨弃一切跟随祢</vt:lpstr>
      <vt:lpstr>每一天 渴望与祢在爱中相遇 再一次 降服在祢大能荣耀里 唯有祢 是我的良人和恩友  我愿意一生敬拜荣耀祢 </vt:lpstr>
      <vt:lpstr>将我全人献上当作活祭  以清洁的心 单单事奉祢 愿祢旨意 成全在我的生命里 求圣灵更新 掌管我一生</vt:lpstr>
      <vt:lpstr>将我全人献上当作活祭  以清洁的心 单单事奉祢 愿祢旨意 成全在我的生命里 求圣灵更新 掌管我一生</vt:lpstr>
      <vt:lpstr>洁净我 吸引我  快跑跟随祢 在爱中遇见祢 洁净我 吸引我  快跑跟随祢 荣耀中敬拜祢</vt:lpstr>
      <vt:lpstr>洁净我 吸引我  快跑跟随祢 在爱中遇见祢 洁净我 吸引我  快跑跟随祢 荣耀中敬拜祢</vt:lpstr>
      <vt:lpstr>将我全人献上当作活祭  以清洁的心 单单事奉祢 愿祢旨意 成全在我的生命里 求圣灵更新 掌管我一生</vt:lpstr>
      <vt:lpstr>每一天渴望 与祢在爱中相遇　 再一次 将自己完全地献给祢  唯有祢 是我的喜乐和力量 我愿意一生敬拜荣耀祢 </vt:lpstr>
      <vt:lpstr>爱中相遇 Encounter in Love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舍己的事奉 (读：林前12:31-13:8. 13)  2014-11-23   韦焜墀牧师 ekcwei.co.uk  email</dc:title>
  <dc:creator>Edward</dc:creator>
  <cp:lastModifiedBy>ekcwei</cp:lastModifiedBy>
  <cp:revision>6</cp:revision>
  <dcterms:created xsi:type="dcterms:W3CDTF">2014-11-21T13:48:41Z</dcterms:created>
  <dcterms:modified xsi:type="dcterms:W3CDTF">2014-11-23T09:40:19Z</dcterms:modified>
</cp:coreProperties>
</file>