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</p:sldMasterIdLst>
  <p:sldIdLst>
    <p:sldId id="259" r:id="rId12"/>
    <p:sldId id="260" r:id="rId13"/>
    <p:sldId id="261" r:id="rId14"/>
    <p:sldId id="262" r:id="rId15"/>
    <p:sldId id="263" r:id="rId16"/>
    <p:sldId id="257" r:id="rId17"/>
    <p:sldId id="256" r:id="rId18"/>
    <p:sldId id="270" r:id="rId19"/>
    <p:sldId id="264" r:id="rId20"/>
    <p:sldId id="265" r:id="rId21"/>
    <p:sldId id="266" r:id="rId22"/>
    <p:sldId id="267" r:id="rId23"/>
    <p:sldId id="268" r:id="rId24"/>
    <p:sldId id="269" r:id="rId25"/>
    <p:sldId id="271" r:id="rId26"/>
    <p:sldId id="272" r:id="rId27"/>
    <p:sldId id="273" r:id="rId28"/>
    <p:sldId id="275" r:id="rId29"/>
    <p:sldId id="274" r:id="rId30"/>
    <p:sldId id="276" r:id="rId31"/>
    <p:sldId id="277" r:id="rId32"/>
    <p:sldId id="278" r:id="rId33"/>
    <p:sldId id="280" r:id="rId34"/>
    <p:sldId id="279" r:id="rId35"/>
    <p:sldId id="282" r:id="rId36"/>
    <p:sldId id="281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1" r:id="rId55"/>
    <p:sldId id="300" r:id="rId56"/>
    <p:sldId id="302" r:id="rId57"/>
    <p:sldId id="303" r:id="rId58"/>
    <p:sldId id="313" r:id="rId59"/>
    <p:sldId id="311" r:id="rId60"/>
    <p:sldId id="317" r:id="rId61"/>
    <p:sldId id="316" r:id="rId62"/>
    <p:sldId id="320" r:id="rId63"/>
    <p:sldId id="324" r:id="rId64"/>
    <p:sldId id="321" r:id="rId65"/>
    <p:sldId id="322" r:id="rId66"/>
    <p:sldId id="318" r:id="rId67"/>
    <p:sldId id="319" r:id="rId68"/>
    <p:sldId id="325" r:id="rId69"/>
    <p:sldId id="323" r:id="rId70"/>
    <p:sldId id="326" r:id="rId71"/>
    <p:sldId id="314" r:id="rId72"/>
    <p:sldId id="304" r:id="rId73"/>
    <p:sldId id="305" r:id="rId74"/>
    <p:sldId id="306" r:id="rId75"/>
    <p:sldId id="307" r:id="rId76"/>
    <p:sldId id="308" r:id="rId77"/>
    <p:sldId id="309" r:id="rId78"/>
    <p:sldId id="310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00"/>
    <a:srgbClr val="6600CC"/>
    <a:srgbClr val="0033CC"/>
    <a:srgbClr val="F8F8F8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45AE-51F3-486D-B50C-2D3B2799B9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44C4-8338-444A-B104-8A37BA6526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8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7" y="3886202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B02181-E45B-48C3-97DC-DE2F4083B7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新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6350"/>
            <a:ext cx="9174163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3276600" y="2090738"/>
            <a:ext cx="5399088" cy="1079500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3275013" y="3170238"/>
            <a:ext cx="5400675" cy="6000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  <p:pic>
        <p:nvPicPr>
          <p:cNvPr id="2053" name="Picture 5" descr="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65138"/>
            <a:ext cx="15287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B4ED-BA58-40F0-91B7-95FCC8DF8A9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457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TW" smtClean="0"/>
              <a:t>Click to edit Master subtitle style</a:t>
            </a:r>
            <a:endParaRPr lang="en-US" altLang="zh-TW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F1B559-2592-4CDF-B0DF-8748C7388EC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457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TW" smtClean="0"/>
              <a:t>Click to edit Master subtitle style</a:t>
            </a:r>
            <a:endParaRPr lang="en-US" altLang="zh-TW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F1B559-2592-4CDF-B0DF-8748C7388EC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457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TW" smtClean="0"/>
              <a:t>Click to edit Master subtitle style</a:t>
            </a:r>
            <a:endParaRPr lang="en-US" altLang="zh-TW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F1B559-2592-4CDF-B0DF-8748C7388EC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457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TW" smtClean="0"/>
              <a:t>Click to edit Master subtitle style</a:t>
            </a:r>
            <a:endParaRPr lang="en-US" altLang="zh-TW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F1B559-2592-4CDF-B0DF-8748C7388EC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457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TW" smtClean="0"/>
              <a:t>Click to edit Master subtitle style</a:t>
            </a:r>
            <a:endParaRPr lang="en-US" altLang="zh-TW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F1B559-2592-4CDF-B0DF-8748C7388EC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457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TW" smtClean="0"/>
              <a:t>Click to edit Master subtitle style</a:t>
            </a:r>
            <a:endParaRPr lang="en-US" altLang="zh-TW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F1B559-2592-4CDF-B0DF-8748C7388EC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514E-B3BB-4910-9AD7-48DC607B5ECA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3AFB-8D95-4FC7-851D-BDDDB7E20D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E46609-C3AB-45E0-A184-AB474772821B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35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E46609-C3AB-45E0-A184-AB474772821B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35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45AE-51F3-486D-B50C-2D3B2799B9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44C4-8338-444A-B104-8A37BA6526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3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C526D-E1E2-4CA2-8498-D59F6FA76C6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6156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2317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68476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463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118" indent="-3421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1257" indent="-28510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0399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596550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2713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08871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65031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1188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77347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5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17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7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33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94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50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02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6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新年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6350"/>
            <a:ext cx="9174163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84275"/>
            <a:ext cx="8207375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524625"/>
            <a:ext cx="14398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i="1">
                <a:solidFill>
                  <a:srgbClr val="FFFFFF"/>
                </a:solidFill>
              </a:rPr>
              <a:t>Page </a:t>
            </a:r>
            <a:r>
              <a:rPr lang="de-DE" altLang="en-US" i="1">
                <a:solidFill>
                  <a:srgbClr val="FFFFFF"/>
                </a:solidFill>
                <a:sym typeface="MS UI Gothic" pitchFamily="34" charset="-128"/>
              </a:rPr>
              <a:t></a:t>
            </a:r>
            <a:r>
              <a:rPr lang="de-DE" altLang="en-US" i="1">
                <a:solidFill>
                  <a:srgbClr val="FFFFFF"/>
                </a:solidFill>
              </a:rPr>
              <a:t> </a:t>
            </a:r>
            <a:fld id="{4DDD5182-B9AD-4E73-BBBF-618CBCACE46E}" type="slidenum">
              <a:rPr lang="zh-CN" altLang="en-US" i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>
              <a:solidFill>
                <a:srgbClr val="FFFFFF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484188" y="487363"/>
            <a:ext cx="138906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2425700" y="479425"/>
            <a:ext cx="6245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华文细黑" pitchFamily="2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华文细黑" pitchFamily="2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华文细黑" pitchFamily="2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华文细黑" pitchFamily="2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华文细黑" pitchFamily="2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华文细黑" pitchFamily="2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华文细黑" pitchFamily="2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9DEB27-9604-457F-A565-E95B6A2AB318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E46609-C3AB-45E0-A184-AB474772821B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35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E46609-C3AB-45E0-A184-AB474772821B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35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E46609-C3AB-45E0-A184-AB474772821B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35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E46609-C3AB-45E0-A184-AB474772821B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35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Users\Edward%20Desktop\Music\Playlists\O%20breath%20of%20life%20come%20sweeping%20through%20us.mp3" TargetMode="External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"/>
            <a:ext cx="4788568" cy="302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3421"/>
          <a:stretch>
            <a:fillRect/>
          </a:stretch>
        </p:blipFill>
        <p:spPr bwMode="auto">
          <a:xfrm>
            <a:off x="4003919" y="3368846"/>
            <a:ext cx="5140081" cy="31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image03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46778">
            <a:off x="426024" y="3821505"/>
            <a:ext cx="2530475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" descr="image03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4849">
            <a:off x="381676" y="69144"/>
            <a:ext cx="1477962" cy="13192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image03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2038281" y="2011088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image03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1525">
            <a:off x="552788" y="5564469"/>
            <a:ext cx="1036462" cy="11589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image03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1525">
            <a:off x="3795576" y="263700"/>
            <a:ext cx="577850" cy="64611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image03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6574785" y="3379238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87625" y="-28205"/>
            <a:ext cx="7976424" cy="4000881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>
              <a:defRPr/>
            </a:pPr>
            <a:r>
              <a:rPr lang="zh-CN" altLang="en-US" sz="8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彼得</a:t>
            </a:r>
            <a:r>
              <a:rPr lang="en-US" altLang="zh-CN" sz="8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(</a:t>
            </a:r>
            <a:r>
              <a:rPr lang="zh-CN" altLang="en-US" sz="8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五</a:t>
            </a:r>
            <a:r>
              <a:rPr lang="en-US" altLang="zh-CN" sz="8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)</a:t>
            </a:r>
          </a:p>
          <a:p>
            <a:pPr algn="r">
              <a:defRPr/>
            </a:pPr>
            <a:r>
              <a:rPr lang="zh-CN" altLang="en-US" sz="54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但圣灵降临在你们身上、你们就必得著能力 </a:t>
            </a:r>
            <a:endParaRPr lang="en-GB" altLang="zh-CN" sz="5400" b="1" cap="all" dirty="0" smtClean="0">
              <a:ln w="900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>
              <a:defRPr/>
            </a:pPr>
            <a:r>
              <a:rPr lang="zh-CN" altLang="en-US" sz="66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读</a:t>
            </a:r>
            <a:r>
              <a:rPr lang="zh-CN" altLang="en-US" sz="66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经：约</a:t>
            </a:r>
            <a:r>
              <a:rPr lang="en-US" altLang="zh-CN" sz="66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14:10-17</a:t>
            </a:r>
            <a:endParaRPr lang="en-US" altLang="zh-CN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4421" y="4536044"/>
            <a:ext cx="7459579" cy="227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223" tIns="45614" rIns="91223" bIns="45614">
            <a:spAutoFit/>
          </a:bodyPr>
          <a:lstStyle/>
          <a:p>
            <a:pPr algn="r">
              <a:defRPr/>
            </a:pPr>
            <a:r>
              <a:rPr lang="zh-CN" altLang="en-US" sz="54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剑桥华人基督教会</a:t>
            </a:r>
            <a:endParaRPr lang="en-GB" altLang="zh-CN" sz="5400" b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>
              <a:defRPr/>
            </a:pPr>
            <a:r>
              <a:rPr lang="zh-TW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韦焜墀牧</a:t>
            </a: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师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 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2015-3-29</a:t>
            </a:r>
            <a:endParaRPr lang="en-US" altLang="zh-CN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>
              <a:defRPr/>
            </a:pPr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Cambridge </a:t>
            </a:r>
            <a:r>
              <a:rPr lang="en-US" altLang="zh-CN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Chinese Christian Church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7 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耶稣对他们说、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8 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但圣灵降临在你们身上、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你们就必得著能力．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并要在耶路撒冷、犹太全地、和撒玛利亚、直到地极、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作我的见證。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说了这话、他们正看的时候、他就被取上升、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有一朵云彩把他接去、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便看不见他了。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按照徒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1:8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在徒一章的时候，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他们尚未得著能力。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NB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「能力」，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即便能够成事，作主的见證，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参亚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4:6 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万军之耶和华说、不是倚靠势力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power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不是倚靠才能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m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ight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乃是倚靠我的灵、方能成事。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受圣灵的洗</a:t>
            </a:r>
            <a:endParaRPr lang="en-GB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14:12, 16-17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我实实在在的告诉你们、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我所作的事、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信我的人也要作．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并且要作比这更大的事．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因为我往父那里去。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16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我要求父、父就另外赐给你们一位保惠师、叫他永远与你们同在、就是真理的圣灵、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你们却认识他．因他常与你们同在、也要在你们里面。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20:21-22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耶稣又对他们说、愿你们平安．父怎样差遣了我、我也照样差遣你们。说了这话、就向他们吹一口气、说、你们受圣灵。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徒二章，</a:t>
            </a:r>
            <a:r>
              <a:rPr lang="en-GB" altLang="zh-TW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TW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真有莫大的改變。</a:t>
            </a:r>
            <a:r>
              <a:rPr lang="en-GB" altLang="zh-TW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TW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聖靈降臨</a:t>
            </a:r>
            <a:r>
              <a:rPr lang="en-GB" altLang="zh-TW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GB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2:14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彼得和十一个使徒、站起、高声说、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"/>
            <a:ext cx="4788568" cy="302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3421"/>
          <a:stretch>
            <a:fillRect/>
          </a:stretch>
        </p:blipFill>
        <p:spPr bwMode="auto">
          <a:xfrm>
            <a:off x="4003919" y="3368846"/>
            <a:ext cx="5140081" cy="31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84425" y="3215363"/>
            <a:ext cx="7459579" cy="3626420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>
              <a:defRPr/>
            </a:pPr>
            <a:r>
              <a:rPr lang="zh-CN" altLang="en-US" sz="54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剑桥华人基督教会</a:t>
            </a:r>
            <a:endParaRPr lang="en-GB" altLang="zh-CN" sz="5400" b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>
              <a:defRPr/>
            </a:pPr>
            <a:r>
              <a:rPr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韦焜墀牧师</a:t>
            </a:r>
            <a:endParaRPr lang="en-GB" altLang="zh-CN" sz="5400" b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2014-11-30</a:t>
            </a:r>
            <a:endParaRPr lang="en-US" altLang="zh-CN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>
              <a:lnSpc>
                <a:spcPts val="2500"/>
              </a:lnSpc>
              <a:defRPr/>
            </a:pPr>
            <a:endParaRPr lang="en-US" altLang="zh-CN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>
              <a:lnSpc>
                <a:spcPts val="2500"/>
              </a:lnSpc>
              <a:defRPr/>
            </a:pPr>
            <a:r>
              <a:rPr lang="en-US" altLang="zh-CN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Cambridge Chinese Christian Church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Century School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4469" y="-28205"/>
            <a:ext cx="7459579" cy="2215777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>
              <a:defRPr/>
            </a:pPr>
            <a:r>
              <a:rPr lang="zh-CN" altLang="en-US" sz="6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「</a:t>
            </a:r>
            <a:r>
              <a:rPr lang="zh-CN" altLang="en-US" sz="72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来，跟从我</a:t>
            </a:r>
            <a:r>
              <a:rPr lang="zh-CN" altLang="en-US" sz="54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。</a:t>
            </a:r>
            <a:r>
              <a:rPr lang="zh-CN" altLang="en-US" sz="6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」</a:t>
            </a:r>
            <a:endParaRPr lang="en-GB" altLang="zh-CN" sz="7200" b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>
              <a:defRPr/>
            </a:pPr>
            <a:r>
              <a:rPr lang="en-US" altLang="zh-TW" sz="66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(</a:t>
            </a:r>
            <a:r>
              <a:rPr lang="zh-TW" altLang="en-US" sz="66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提多</a:t>
            </a:r>
            <a:r>
              <a:rPr lang="en-US" altLang="zh-TW" sz="66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2:1-8)</a:t>
            </a:r>
            <a:endParaRPr lang="en-US" altLang="zh-C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  <p:pic>
        <p:nvPicPr>
          <p:cNvPr id="10" name="Picture 1" descr="image03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46778">
            <a:off x="1253609" y="3015101"/>
            <a:ext cx="2530475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" descr="image03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4849">
            <a:off x="3045970" y="2013359"/>
            <a:ext cx="1477962" cy="13192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image03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3118400" y="858959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image03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1525">
            <a:off x="2785037" y="5147805"/>
            <a:ext cx="1036462" cy="11589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image03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1525">
            <a:off x="6675896" y="2639964"/>
            <a:ext cx="577850" cy="64611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image03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8055829" y="233638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92089" y="2564904"/>
            <a:ext cx="7812359" cy="1938778"/>
          </a:xfrm>
          <a:prstGeom prst="rect">
            <a:avLst/>
          </a:prstGeom>
          <a:solidFill>
            <a:srgbClr val="FFCCFF"/>
          </a:solidFill>
        </p:spPr>
        <p:txBody>
          <a:bodyPr wrap="square" lIns="91223" tIns="45614" rIns="91223" bIns="45614">
            <a:spAutoFit/>
          </a:bodyPr>
          <a:lstStyle/>
          <a:p>
            <a:pPr algn="ctr">
              <a:defRPr/>
            </a:pPr>
            <a:r>
              <a:rPr lang="zh-CN" altLang="en-US" sz="6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彼得蒙主耶稣的呼</a:t>
            </a:r>
            <a:r>
              <a:rPr lang="zh-CN" altLang="en-US" sz="6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召</a:t>
            </a:r>
            <a:endParaRPr lang="en-GB" altLang="zh-CN" sz="6000" b="1" cap="all" dirty="0" smtClean="0">
              <a:ln w="9000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zh-CN" altLang="en-US" sz="6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来</a:t>
            </a:r>
            <a:r>
              <a:rPr lang="zh-CN" altLang="en-US" sz="6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跟随主</a:t>
            </a:r>
            <a:endParaRPr lang="en-US" altLang="zh-C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92480" cy="6858000"/>
          </a:xfrm>
        </p:spPr>
        <p:txBody>
          <a:bodyPr>
            <a:normAutofit fontScale="90000"/>
          </a:bodyPr>
          <a:lstStyle/>
          <a:p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38-41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彼得说、你们各人要悔改、奉耶稣基督的名受洗、叫你们的罪得赦、就必领受所赐的圣灵．因为这应许是给你们、和你们的儿女、并一切在远方的人、就是主我们神所召来的。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彼得还用许多话作见證、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劝勉他们说、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你们当救自己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脱离这弯曲的世代。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於是领受他话的人、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就受了洗．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那一天、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门徒约添了三千人．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彼得在徒十一章解释，徒二章就是</a:t>
            </a:r>
            <a:r>
              <a:rPr lang="en-GB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在他们信主耶稣基督的时候，</a:t>
            </a:r>
            <a:r>
              <a:rPr lang="en-GB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受圣灵的洗。</a:t>
            </a:r>
            <a:endParaRPr lang="en-GB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11:15-17 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我一开讲、圣灵便降在他们身上、正像当初降在我们身上一样。我就想起主的话说、约翰是用水施洗、但你们要受圣灵的洗。神既然给他们恩赐、像在我们信主耶稣基督的时候给了我们一样、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7030A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圣灵充满</a:t>
            </a:r>
            <a:endParaRPr lang="en-GB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2:4 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他们就都被圣灵充满。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NB 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4:8 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那时、彼得被圣灵充满、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4:31 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祷告完了、聚会的地方震动．他们就都被圣灵充满、放胆讲论神的道。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0066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受圣灵的洗就是我们信主成为神的儿女的时候，圣灵来临叫我们重生；圣灵充满是一个状态。也可以是在不同时候重複发生的经历。</a:t>
            </a:r>
            <a:endParaRPr lang="en-GB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作比这更大的事</a:t>
            </a:r>
            <a:endParaRPr lang="en-GB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14:12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我所作的事、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信我的人也要作．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并且要作比这更大的事．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0033CC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3421"/>
          <a:stretch>
            <a:fillRect/>
          </a:stretch>
        </p:blipFill>
        <p:spPr bwMode="auto">
          <a:xfrm>
            <a:off x="4003919" y="3368846"/>
            <a:ext cx="5140081" cy="31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55033" y="-28205"/>
            <a:ext cx="8009016" cy="1938778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i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「不要怕，只要信。」</a:t>
            </a:r>
            <a:r>
              <a:rPr lang="en-US" altLang="zh-CN" sz="6000" b="1" i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(</a:t>
            </a:r>
            <a:r>
              <a:rPr lang="zh-CN" altLang="en-US" sz="6000" b="1" i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读马太福音</a:t>
            </a:r>
            <a:r>
              <a:rPr lang="en-US" altLang="zh-CN" sz="6000" b="1" i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14:22-33)</a:t>
            </a:r>
            <a:endParaRPr lang="en-US" altLang="zh-CN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  <p:pic>
        <p:nvPicPr>
          <p:cNvPr id="10" name="Picture 1" descr="image03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46778">
            <a:off x="2872558" y="2421076"/>
            <a:ext cx="2530475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" descr="image03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4849">
            <a:off x="507306" y="1664443"/>
            <a:ext cx="1477962" cy="13192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image03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6908348" y="203805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image03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1525">
            <a:off x="2785037" y="5147805"/>
            <a:ext cx="1036462" cy="11589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image03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1525">
            <a:off x="491665" y="6136829"/>
            <a:ext cx="577850" cy="64611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image03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8055829" y="233638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84425" y="3215363"/>
            <a:ext cx="7459579" cy="3626420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i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剑桥华人基督教会</a:t>
            </a:r>
            <a:endParaRPr lang="en-GB" altLang="zh-CN" sz="5400" b="1" i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韦焜墀牧师</a:t>
            </a:r>
            <a:endParaRPr lang="en-GB" altLang="zh-CN" sz="5400" b="1" i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2014-12-21</a:t>
            </a:r>
            <a:endParaRPr lang="en-US" altLang="zh-CN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Cambridge Chinese Christian Church</a:t>
            </a:r>
            <a:endParaRPr lang="en-US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Century School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3608" y="3061623"/>
            <a:ext cx="7812359" cy="1015449"/>
          </a:xfrm>
          <a:prstGeom prst="rect">
            <a:avLst/>
          </a:prstGeom>
          <a:solidFill>
            <a:srgbClr val="FFCCFF"/>
          </a:solidFill>
        </p:spPr>
        <p:txBody>
          <a:bodyPr wrap="square" lIns="91223" tIns="45614" rIns="91223" bIns="45614">
            <a:spAutoFit/>
          </a:bodyPr>
          <a:lstStyle/>
          <a:p>
            <a:pPr algn="ctr">
              <a:defRPr/>
            </a:pPr>
            <a:r>
              <a:rPr lang="zh-CN" altLang="en-US" sz="6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三年多与主在一起</a:t>
            </a:r>
            <a:endParaRPr lang="en-US" altLang="zh-C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1:8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但圣灵降临在你们身上、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你们就必得著能力．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并要在耶路撒冷、犹太全地、和撒玛利亚、直到地极、作我的见證。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0033CC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6600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徒二章</a:t>
            </a:r>
            <a:endParaRPr lang="en-GB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6600CC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3:1-8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申初祷告的时候、彼得、约翰、上圣殿去。有一个人、生来是瘸腿的、天天被人抬来、放在殿的一个门口、那门名叫美门、要求进殿的人賙济。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0033CC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他看见彼得约翰将要进殿、就求他们賙济。彼得约翰定睛看他．彼得说、你看我们。那人就留意看他们、指望得著</a:t>
            </a:r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什么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。彼得说、金银我都没有、只把我所有的给你、我奉拿撒勒人耶稣基督的名、叫你起来行走。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0033CC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於是拉著他的右手、扶他起来、他的脚和踝子骨、立刻健壮了．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就跳起来、站著、又行走．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33CC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同他们进了殿、走著、跳著、讚美神。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0033CC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lumMod val="5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lumMod val="5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4:5-10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lumMod val="5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lumMod val="5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第二天、官府、长老、和文士在耶路撒冷聚会．又有大祭司亚那、和该亚法、约翰、亚力山大、并大祭司的亲族都在那里。叫使徒站在当中、就问他们说、你们用什么能力、奉谁的名、作这事呢。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lumMod val="5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lumMod val="5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那时、彼得被圣灵充满、对他们说、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lumMod val="5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lumMod val="5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你们众人、和以色列百姓、都当知道、站在你们面前的这人得痊愈、是因你们所钉十字架、神叫他从死里复活的、拿撒勒人耶稣基督的名。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lumMod val="5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lumMod val="5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5:14-16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信而归主的人、越发增添、连男带女很多。甚至有人将病人抬到街上、放在床上、或褥子上、指望彼得过来的时候、或者得他的影儿照在什么人身上。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0066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还有许多人、带著病人、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和被污鬼缠磨的、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66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从耶路撒冷四围的城邑来、全都得了医治。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0066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660066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660066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8:4-17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660066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660066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那些分散的人、往各处去传道。腓利下撒玛利亚城去、宣讲基督。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660066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12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660066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及至他们信了腓利所传神国的福音、和耶稣基督的名、连男带女就受了洗。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660066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6917" y="3587066"/>
            <a:ext cx="7459579" cy="3226310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2015-1-4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韦</a:t>
            </a:r>
            <a:r>
              <a:rPr lang="zh-TW" altLang="en-US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焜墀牧师</a:t>
            </a:r>
            <a:endParaRPr lang="en-GB" altLang="zh-CN" sz="5400" b="1" i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i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剑</a:t>
            </a:r>
            <a:r>
              <a:rPr lang="zh-CN" altLang="en-US" sz="5400" b="1" i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桥华人基督教会</a:t>
            </a:r>
            <a:endParaRPr lang="en-GB" altLang="zh-CN" sz="5400" b="1" i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Cambridge Chinese Christian Church</a:t>
            </a:r>
            <a:endParaRPr lang="en-US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Century Schoolbook"/>
            </a:endParaRPr>
          </a:p>
        </p:txBody>
      </p:sp>
      <p:pic>
        <p:nvPicPr>
          <p:cNvPr id="6" name="Picture 1" descr="image03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4849">
            <a:off x="1461796" y="69144"/>
            <a:ext cx="1477962" cy="13192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image03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46778">
            <a:off x="426025" y="1589259"/>
            <a:ext cx="2530475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" descr="image03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6908348" y="203805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image03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8055829" y="233638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" y="44624"/>
            <a:ext cx="9108505" cy="3459707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你是基督</a:t>
            </a:r>
            <a:r>
              <a:rPr lang="zh-CN" alt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、</a:t>
            </a:r>
            <a:endParaRPr lang="en-GB" altLang="zh-CN" sz="66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是</a:t>
            </a:r>
            <a:r>
              <a:rPr lang="zh-CN" altLang="en-US" sz="6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永生神的儿</a:t>
            </a:r>
            <a:r>
              <a:rPr lang="zh-CN" alt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子</a:t>
            </a:r>
            <a:endParaRPr lang="en-GB" altLang="zh-CN" sz="66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(</a:t>
            </a:r>
            <a:r>
              <a:rPr lang="zh-CN" altLang="en-US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读马</a:t>
            </a:r>
            <a:r>
              <a:rPr lang="zh-CN" altLang="en-US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太</a:t>
            </a:r>
            <a:r>
              <a:rPr lang="en-US" altLang="zh-CN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16:13-16</a:t>
            </a:r>
            <a:r>
              <a:rPr lang="en-US" altLang="zh-CN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)</a:t>
            </a:r>
            <a:endParaRPr lang="en-US" altLang="zh-CN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2955930"/>
            <a:ext cx="8460431" cy="3785438"/>
          </a:xfrm>
          <a:prstGeom prst="rect">
            <a:avLst/>
          </a:prstGeom>
          <a:solidFill>
            <a:srgbClr val="FFCCFF"/>
          </a:solidFill>
        </p:spPr>
        <p:txBody>
          <a:bodyPr wrap="square" lIns="91223" tIns="45614" rIns="91223" bIns="45614">
            <a:spAutoFit/>
          </a:bodyPr>
          <a:lstStyle/>
          <a:p>
            <a:pPr algn="ctr">
              <a:defRPr/>
            </a:pPr>
            <a:r>
              <a:rPr lang="zh-CN" altLang="en-US" sz="6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从主的教训和言行，便更确实地知道祂是弥赛亚基督，是永生神的儿子，而且祂有永生之道</a:t>
            </a:r>
            <a:endParaRPr lang="en-US" altLang="zh-C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660066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使徒在耶路撒冷、听见撒玛利亚人领受了神的道、就打发彼得约翰往他们那里去。两个人到了、就为他们祷告、要叫他们受圣灵．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660066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9:31-41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那时犹太、加利利、撒玛利亚、各处的教会都得平安、被建立．凡事敬畏主、蒙圣灵的安慰、人数就增多了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彼得周流四方的时候、也到了居住吕大的圣徒那里。遇见一个人、名叫以尼雅、得了瘫痪、在褥子上躺卧八年。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彼得对他说、以尼雅、耶稣基督医好你了．起来、收拾你的褥子．他就立刻起来了。凡住吕大和沙崙的人、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都看见了他、就归服主。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36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在约帕有一个女徒、名叫大比大、繙希利尼话、就是多加．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多加就是羚羊的意思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他广行善事、多施賙济。当时、他患病而死．有人把他洗了、停在楼上。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吕大原与约帕相近．门徒听见彼得在那里、就打发两个人去见他、央求他说、快到我们那里去、不要耽延。彼得就起身和他们同去</a:t>
            </a:r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到了、便有人领他上楼．众寡妇都站在彼得旁边哭、拿多加与他们同在时、所做的里衣外衣给他看。彼得叫他们都出去、就跪下祷告、转身对著死人说、大比大、起来、他就睁开眼睛、见了彼得、便坐起来。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彼得伸手扶他起来、叫众圣徒和寡妇进去、把多加活活的交给他们。聖徒和寡婦進去、把多加活活的交給他們。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14:12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我所作的事、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信我的人也要作．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并且要作比这更大的事．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FF00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1:8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但圣灵降临在你们身上、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你们就必得著能力．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并要在耶路撒冷、犹太全地、和撒玛利亚、直到地极、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作我的见證。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FF00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6917" y="3587066"/>
            <a:ext cx="7459579" cy="3226310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2015-2-1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韦</a:t>
            </a:r>
            <a:r>
              <a:rPr lang="zh-TW" altLang="en-US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焜墀牧师</a:t>
            </a:r>
            <a:endParaRPr lang="en-GB" altLang="zh-CN" sz="5400" b="1" i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i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剑桥华人基督教会</a:t>
            </a:r>
            <a:endParaRPr lang="en-GB" altLang="zh-CN" sz="5400" b="1" i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Cambridge Chinese Christian Church</a:t>
            </a:r>
            <a:endParaRPr lang="en-US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Century Schoolbook"/>
            </a:endParaRPr>
          </a:p>
        </p:txBody>
      </p:sp>
      <p:pic>
        <p:nvPicPr>
          <p:cNvPr id="6" name="Picture 1" descr="image03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4849">
            <a:off x="1461796" y="69144"/>
            <a:ext cx="1477962" cy="13192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image03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46778">
            <a:off x="426025" y="1589259"/>
            <a:ext cx="2530475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" descr="image03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6908348" y="203805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image03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8055829" y="233638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" y="44624"/>
            <a:ext cx="9108505" cy="2329976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你爱我比这些更深么</a:t>
            </a:r>
            <a:r>
              <a:rPr lang="en-US" altLang="zh-CN" sz="6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?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(</a:t>
            </a:r>
            <a:r>
              <a:rPr lang="zh-CN" altLang="en-US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读约翰福音</a:t>
            </a:r>
            <a:r>
              <a:rPr lang="en-US" altLang="zh-CN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21:1-17)</a:t>
            </a:r>
            <a:endParaRPr lang="en-US" altLang="zh-CN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2060848"/>
            <a:ext cx="8316415" cy="2862108"/>
          </a:xfrm>
          <a:prstGeom prst="rect">
            <a:avLst/>
          </a:prstGeom>
          <a:solidFill>
            <a:srgbClr val="FFCCFF"/>
          </a:solidFill>
        </p:spPr>
        <p:txBody>
          <a:bodyPr wrap="square" lIns="91223" tIns="45614" rIns="91223" bIns="45614">
            <a:spAutoFit/>
          </a:bodyPr>
          <a:lstStyle/>
          <a:p>
            <a:pPr algn="ctr">
              <a:defRPr/>
            </a:pPr>
            <a:r>
              <a:rPr lang="zh-CN" altLang="en-US" sz="6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但彼得也有失败</a:t>
            </a:r>
            <a:r>
              <a:rPr lang="zh-CN" altLang="en-US" sz="6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，</a:t>
            </a:r>
            <a:endParaRPr lang="en-GB" altLang="zh-CN" sz="6000" b="1" cap="all" dirty="0" smtClean="0">
              <a:ln w="9000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zh-CN" altLang="en-US" sz="6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三</a:t>
            </a:r>
            <a:r>
              <a:rPr lang="zh-CN" altLang="en-US" sz="6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次否认主，主钉十架时离弃了</a:t>
            </a:r>
            <a:r>
              <a:rPr lang="zh-CN" altLang="en-US" sz="6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。</a:t>
            </a:r>
            <a:endParaRPr lang="en-US" altLang="zh-C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保罗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15:17-18 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只题他藉我言语作为、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用神蹟奇事的能力、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并圣灵的能力、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使外邦人顺服．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7030A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启</a:t>
            </a:r>
            <a: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1:8 </a:t>
            </a:r>
            <a:b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主神说、</a:t>
            </a:r>
            <a: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我是阿拉法、我是俄梅戛、</a:t>
            </a:r>
            <a:r>
              <a:rPr lang="en-US" altLang="zh-CN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阿拉法俄梅戛</a:t>
            </a:r>
            <a:r>
              <a:rPr lang="en-US" altLang="zh-CN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乃希腊字母首末二字</a:t>
            </a:r>
            <a:r>
              <a:rPr lang="en-US" altLang="zh-CN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是昔在今在以後永在的全能者。</a:t>
            </a:r>
            <a:endParaRPr lang="en-GB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FF00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历代</a:t>
            </a:r>
            <a:r>
              <a:rPr lang="en-US" altLang="zh-TW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TW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今天</a:t>
            </a:r>
            <a:r>
              <a:rPr lang="en-US" altLang="zh-TW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br>
              <a:rPr lang="en-US" altLang="zh-TW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好些有名</a:t>
            </a:r>
            <a: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和无名的传道者</a:t>
            </a:r>
            <a:b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都是平凡而非凡的人 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7030A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历代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今天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15:17-18 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只题他藉我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言语作为、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用神蹟奇事的能力、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并圣灵的能力、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使外邦人顺服．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7030A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历代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今天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15:17-18 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只题他藉我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言语作为、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用神蹟奇事的能力、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并圣灵的能力、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使外邦人顺服．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7030A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历代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今天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15:17-18 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只题他藉我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言语作为、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用神蹟奇事的能力、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7030A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并圣灵的能力、</a:t>
            </a:r>
            <a:r>
              <a:rPr lang="en-US" altLang="zh-C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使外邦人顺服．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是我，</a:t>
            </a:r>
            <a:r>
              <a:rPr lang="en-US" altLang="zh-TW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不要怕</a:t>
            </a:r>
            <a:r>
              <a:rPr lang="en-US" altLang="zh-TW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  <a:br>
              <a:rPr lang="en-US" altLang="zh-TW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只要信。</a:t>
            </a:r>
            <a:endParaRPr lang="en-GB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FF00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206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彼前</a:t>
            </a:r>
            <a: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206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5:7-9</a:t>
            </a:r>
            <a:b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206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206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206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你们要将一切的忧虑卸给神、因为他顾念你们。务要谨守、儆醒．因为你们的仇敌魔鬼、如同吼叫的狮子、遍地游行、寻找可吞喫的人．</a:t>
            </a:r>
            <a:endParaRPr lang="en-GB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00206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00206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你们要用坚固的信心抵挡他、因为知道你们在世上的众弟兄、也是经历这样的苦难。</a:t>
            </a:r>
            <a:endParaRPr lang="en-GB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00206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来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12:1-2 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我们既有这许多的见證人、如同云彩围著我们、就当放下各样的重担、脱去容易缠累我们的罪、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存心忍耐、奔那摆在我们前头的路程、仰望为我们信心创始成终的耶稣．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FF00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6917" y="3587066"/>
            <a:ext cx="7459579" cy="3226310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2015-2-1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韦</a:t>
            </a:r>
            <a:r>
              <a:rPr lang="zh-TW" altLang="en-US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焜墀牧师</a:t>
            </a:r>
            <a:endParaRPr lang="en-GB" altLang="zh-CN" sz="5400" b="1" i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i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剑桥华人基督教会</a:t>
            </a:r>
            <a:endParaRPr lang="en-GB" altLang="zh-CN" sz="5400" b="1" i="1" cap="all" dirty="0">
              <a:ln w="9000" cmpd="sng">
                <a:solidFill>
                  <a:prstClr val="white"/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ea typeface="汉鼎简楷体"/>
                <a:cs typeface="Times New Roman" pitchFamily="18" charset="0"/>
              </a:rPr>
              <a:t>Cambridge Chinese Christian Church</a:t>
            </a:r>
            <a:endParaRPr lang="en-US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Century Schoolbook"/>
            </a:endParaRPr>
          </a:p>
        </p:txBody>
      </p:sp>
      <p:pic>
        <p:nvPicPr>
          <p:cNvPr id="6" name="Picture 1" descr="image03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4849">
            <a:off x="1461796" y="69144"/>
            <a:ext cx="1477962" cy="13192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image03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46778">
            <a:off x="426025" y="1589259"/>
            <a:ext cx="2530475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" descr="image03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6908348" y="203805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image03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9541">
            <a:off x="8055829" y="2336384"/>
            <a:ext cx="938213" cy="10493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" y="44624"/>
            <a:ext cx="9108505" cy="2329976"/>
          </a:xfrm>
          <a:prstGeom prst="rect">
            <a:avLst/>
          </a:prstGeom>
          <a:noFill/>
        </p:spPr>
        <p:txBody>
          <a:bodyPr wrap="square" lIns="91223" tIns="45614" rIns="91223" bIns="45614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你爱我比这些更深么</a:t>
            </a:r>
            <a:r>
              <a:rPr lang="en-US" altLang="zh-CN" sz="6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?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(</a:t>
            </a:r>
            <a:r>
              <a:rPr lang="zh-CN" altLang="en-US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读约翰福音</a:t>
            </a:r>
            <a:r>
              <a:rPr lang="en-US" altLang="zh-CN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21:1-17)</a:t>
            </a:r>
            <a:endParaRPr lang="en-US" altLang="zh-CN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2060848"/>
            <a:ext cx="8316415" cy="3785438"/>
          </a:xfrm>
          <a:prstGeom prst="rect">
            <a:avLst/>
          </a:prstGeom>
          <a:solidFill>
            <a:srgbClr val="FFCCFF"/>
          </a:solidFill>
        </p:spPr>
        <p:txBody>
          <a:bodyPr wrap="square" lIns="91223" tIns="45614" rIns="91223" bIns="45614">
            <a:spAutoFit/>
          </a:bodyPr>
          <a:lstStyle/>
          <a:p>
            <a:pPr algn="ctr">
              <a:defRPr/>
            </a:pPr>
            <a:r>
              <a:rPr lang="zh-CN" altLang="en-US" sz="6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然</a:t>
            </a:r>
            <a:r>
              <a:rPr lang="zh-CN" altLang="en-US" sz="6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而，主没有离弃祂，复活后向他显现</a:t>
            </a:r>
            <a:r>
              <a:rPr lang="zh-CN" altLang="en-US" sz="6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，</a:t>
            </a:r>
            <a:endParaRPr lang="en-GB" altLang="zh-CN" sz="6000" b="1" cap="all" dirty="0" smtClean="0">
              <a:ln w="9000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zh-CN" altLang="en-US" sz="6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重</a:t>
            </a:r>
            <a:r>
              <a:rPr lang="zh-CN" altLang="en-US" sz="6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申给他的托付</a:t>
            </a:r>
            <a:r>
              <a:rPr lang="zh-CN" altLang="en-US" sz="6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：</a:t>
            </a:r>
            <a:endParaRPr lang="en-GB" altLang="zh-CN" sz="6000" b="1" cap="all" dirty="0" smtClean="0">
              <a:ln w="9000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zh-CN" altLang="en-US" sz="6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「</a:t>
            </a:r>
            <a:r>
              <a:rPr lang="zh-CN" altLang="en-US" sz="6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牧养我的羊。」</a:t>
            </a:r>
            <a:endParaRPr lang="en-US" altLang="zh-C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  <a:ea typeface="汉鼎简楷体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主在罗马帝国</a:t>
            </a:r>
            <a:r>
              <a:rPr lang="en-US" altLang="zh-TW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CN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US" altLang="zh-CN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主在中华</a:t>
            </a:r>
            <a:r>
              <a:rPr lang="en-US" altLang="zh-TW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GB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FF00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0"/>
            <a:ext cx="8892480" cy="6858000"/>
          </a:xfrm>
        </p:spPr>
        <p:txBody>
          <a:bodyPr>
            <a:normAutofit/>
          </a:bodyPr>
          <a:lstStyle/>
          <a:p>
            <a:r>
              <a:rPr lang="zh-CN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来跟从我、</a:t>
            </a:r>
            <a:r>
              <a:rPr lang="en-US" altLang="zh-C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我要叫你们</a:t>
            </a:r>
            <a:r>
              <a:rPr lang="en-US" altLang="zh-C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得人如得鱼一样。</a:t>
            </a:r>
            <a:endParaRPr lang="en-GB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rgbClr val="FF00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r>
              <a:rPr lang="zh-TW" altLang="en-GB" sz="4800" b="1" dirty="0"/>
              <a:t>頌主新歌</a:t>
            </a:r>
            <a:r>
              <a:rPr lang="en-GB" altLang="zh-TW" sz="4000" dirty="0" smtClean="0"/>
              <a:t>552</a:t>
            </a:r>
            <a:endParaRPr lang="en-US" altLang="zh-TW" sz="4000" dirty="0">
              <a:solidFill>
                <a:srgbClr val="FF33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276474"/>
            <a:ext cx="4248671" cy="4176861"/>
          </a:xfrm>
        </p:spPr>
        <p:txBody>
          <a:bodyPr/>
          <a:lstStyle/>
          <a:p>
            <a:r>
              <a:rPr lang="en-GB" altLang="zh-TW" sz="2800" dirty="0"/>
              <a:t/>
            </a:r>
            <a:br>
              <a:rPr lang="en-GB" altLang="zh-TW" sz="2800" dirty="0"/>
            </a:br>
            <a:r>
              <a:rPr lang="zh-CN" altLang="en-US" sz="5400" b="1" i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生命灵气</a:t>
            </a:r>
            <a:endParaRPr lang="en-US" altLang="zh-CN" sz="5400" b="1" i="1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5400" b="1" i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吹透我心</a:t>
            </a:r>
            <a:r>
              <a:rPr lang="zh-CN" altLang="en-US" sz="5400" b="1" i="1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endParaRPr lang="en-GB" altLang="zh-CN" sz="5400" b="1" i="1" dirty="0" smtClean="0">
              <a:solidFill>
                <a:srgbClr val="FF0000"/>
              </a:solidFill>
              <a:ea typeface="宋体" pitchFamily="2" charset="-122"/>
            </a:endParaRPr>
          </a:p>
          <a:p>
            <a:r>
              <a:rPr lang="en-GB" altLang="zh-CN" sz="5400" b="1" i="1" dirty="0" smtClean="0">
                <a:solidFill>
                  <a:srgbClr val="FF0000"/>
                </a:solidFill>
                <a:ea typeface="宋体" pitchFamily="2" charset="-122"/>
              </a:rPr>
              <a:t>O Breath of Life</a:t>
            </a:r>
            <a:endParaRPr lang="en-US" altLang="zh-TW" sz="4400" b="1" i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j0310346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2349500"/>
            <a:ext cx="2422525" cy="3467100"/>
          </a:xfrm>
          <a:noFill/>
          <a:ln/>
        </p:spPr>
      </p:pic>
      <p:pic>
        <p:nvPicPr>
          <p:cNvPr id="5" name="O breath of life come sweeping through 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77281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84176"/>
            <a:ext cx="9144000" cy="4293096"/>
          </a:xfrm>
        </p:spPr>
        <p:txBody>
          <a:bodyPr/>
          <a:lstStyle/>
          <a:p>
            <a:pPr marL="1163638" indent="-889000"/>
            <a:r>
              <a:rPr lang="en-GB" altLang="zh-CN" b="0" dirty="0">
                <a:solidFill>
                  <a:srgbClr val="FF0000"/>
                </a:solidFill>
                <a:ea typeface="宋体" pitchFamily="2" charset="-122"/>
              </a:rPr>
              <a:t>1</a:t>
            </a:r>
            <a:r>
              <a:rPr lang="en-GB" altLang="zh-CN" b="0" dirty="0" smtClean="0">
                <a:solidFill>
                  <a:srgbClr val="FF0000"/>
                </a:solidFill>
                <a:ea typeface="宋体" pitchFamily="2" charset="-122"/>
              </a:rPr>
              <a:t>.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生命灵气吹透我身心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使有能力复兴教会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生命灵气使我们更新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使教会与时代相配</a:t>
            </a:r>
            <a:endParaRPr lang="en-US" altLang="zh-TW" b="0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84176"/>
            <a:ext cx="9144000" cy="4293096"/>
          </a:xfrm>
        </p:spPr>
        <p:txBody>
          <a:bodyPr/>
          <a:lstStyle/>
          <a:p>
            <a:pPr marL="1163638" indent="-889000"/>
            <a:r>
              <a:rPr lang="en-GB" altLang="zh-CN" b="0" dirty="0" smtClean="0">
                <a:solidFill>
                  <a:srgbClr val="FF0000"/>
                </a:solidFill>
                <a:ea typeface="宋体" pitchFamily="2" charset="-122"/>
              </a:rPr>
              <a:t>2.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真神灵气来粉碎自我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直到谦卑主前承认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在袮温柔中重新造我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复兴我灵作主器皿</a:t>
            </a:r>
            <a:endParaRPr lang="en-US" altLang="zh-TW" b="0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84176"/>
            <a:ext cx="9144000" cy="4293096"/>
          </a:xfrm>
        </p:spPr>
        <p:txBody>
          <a:bodyPr/>
          <a:lstStyle/>
          <a:p>
            <a:pPr marL="1163638" indent="-889000"/>
            <a:r>
              <a:rPr lang="en-GB" altLang="zh-CN" b="0" dirty="0" smtClean="0">
                <a:solidFill>
                  <a:srgbClr val="FF0000"/>
                </a:solidFill>
                <a:ea typeface="宋体" pitchFamily="2" charset="-122"/>
              </a:rPr>
              <a:t>3.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求爱的灵气吹进我心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为我重新创造心灵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基督之爱使群心激奋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到处教会皆得复兴</a:t>
            </a:r>
            <a:endParaRPr lang="en-US" altLang="zh-TW" b="0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84176"/>
            <a:ext cx="9144000" cy="4293096"/>
          </a:xfrm>
        </p:spPr>
        <p:txBody>
          <a:bodyPr/>
          <a:lstStyle/>
          <a:p>
            <a:pPr marL="1163638" indent="-889000"/>
            <a:r>
              <a:rPr lang="en-GB" altLang="zh-CN" b="0" dirty="0" smtClean="0">
                <a:solidFill>
                  <a:srgbClr val="FF0000"/>
                </a:solidFill>
                <a:ea typeface="宋体" pitchFamily="2" charset="-122"/>
              </a:rPr>
              <a:t>4.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基督之心为我们破碎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使我们得能力安息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忧伤痛悔心必得安慰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教会等候蒙恩充溢</a:t>
            </a:r>
            <a:endParaRPr lang="en-US" altLang="zh-TW" b="0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84176"/>
            <a:ext cx="9144000" cy="4293096"/>
          </a:xfrm>
        </p:spPr>
        <p:txBody>
          <a:bodyPr/>
          <a:lstStyle/>
          <a:p>
            <a:pPr marL="1163638" indent="-889000"/>
            <a:r>
              <a:rPr lang="en-GB" altLang="zh-CN" b="0" dirty="0" smtClean="0">
                <a:solidFill>
                  <a:srgbClr val="FF0000"/>
                </a:solidFill>
                <a:ea typeface="宋体" pitchFamily="2" charset="-122"/>
              </a:rPr>
              <a:t>5.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求主复兴我加我热心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庄稼已熟等待收成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全地都等候求赐热忱</a:t>
            </a:r>
            <a:br>
              <a:rPr lang="zh-CN" altLang="en-US" dirty="0" smtClean="0"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latin typeface="SimHei" pitchFamily="49" charset="-122"/>
                <a:ea typeface="SimHei" pitchFamily="49" charset="-122"/>
              </a:rPr>
              <a:t>将福音光传遍四境</a:t>
            </a:r>
            <a:endParaRPr lang="en-US" altLang="zh-TW" b="0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主耶稣</a:t>
            </a:r>
            <a:r>
              <a:rPr lang="en-GB" altLang="zh-C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在世上最后四十天</a:t>
            </a:r>
            <a:endParaRPr lang="en-GB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1:3-9 </a:t>
            </a:r>
            <a:b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他受害之后、用许多的凭据、将自己活活的显给使徒看、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四十天之久向他们显现、</a:t>
            </a:r>
            <a: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讲说神国的事。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耶稣和他们聚集的时候、嘱咐他们说、不要离开耶路撒冷、要等候父所应许的、就是你们听见我说过的。约翰是用水施洗．但不多几日、你们要受圣灵的洗。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0nsp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0nsp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nda">
  <a:themeElements>
    <a:clrScheme name="Office Theme 2">
      <a:dk1>
        <a:srgbClr val="000000"/>
      </a:dk1>
      <a:lt1>
        <a:srgbClr val="C8EDE9"/>
      </a:lt1>
      <a:dk2>
        <a:srgbClr val="000000"/>
      </a:dk2>
      <a:lt2>
        <a:srgbClr val="B2B2B2"/>
      </a:lt2>
      <a:accent1>
        <a:srgbClr val="B0FF05"/>
      </a:accent1>
      <a:accent2>
        <a:srgbClr val="058BFF"/>
      </a:accent2>
      <a:accent3>
        <a:srgbClr val="E0F4F2"/>
      </a:accent3>
      <a:accent4>
        <a:srgbClr val="000000"/>
      </a:accent4>
      <a:accent5>
        <a:srgbClr val="D4FFAA"/>
      </a:accent5>
      <a:accent6>
        <a:srgbClr val="047DE7"/>
      </a:accent6>
      <a:hlink>
        <a:srgbClr val="007565"/>
      </a:hlink>
      <a:folHlink>
        <a:srgbClr val="003E7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8EDE9"/>
        </a:lt1>
        <a:dk2>
          <a:srgbClr val="000000"/>
        </a:dk2>
        <a:lt2>
          <a:srgbClr val="B2B2B2"/>
        </a:lt2>
        <a:accent1>
          <a:srgbClr val="05FFDE"/>
        </a:accent1>
        <a:accent2>
          <a:srgbClr val="7BD4CA"/>
        </a:accent2>
        <a:accent3>
          <a:srgbClr val="E0F4F2"/>
        </a:accent3>
        <a:accent4>
          <a:srgbClr val="000000"/>
        </a:accent4>
        <a:accent5>
          <a:srgbClr val="AAFFEC"/>
        </a:accent5>
        <a:accent6>
          <a:srgbClr val="6FC0B7"/>
        </a:accent6>
        <a:hlink>
          <a:srgbClr val="007568"/>
        </a:hlink>
        <a:folHlink>
          <a:srgbClr val="0952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8EDE9"/>
        </a:lt1>
        <a:dk2>
          <a:srgbClr val="000000"/>
        </a:dk2>
        <a:lt2>
          <a:srgbClr val="B2B2B2"/>
        </a:lt2>
        <a:accent1>
          <a:srgbClr val="B0FF05"/>
        </a:accent1>
        <a:accent2>
          <a:srgbClr val="058BFF"/>
        </a:accent2>
        <a:accent3>
          <a:srgbClr val="E0F4F2"/>
        </a:accent3>
        <a:accent4>
          <a:srgbClr val="000000"/>
        </a:accent4>
        <a:accent5>
          <a:srgbClr val="D4FFAA"/>
        </a:accent5>
        <a:accent6>
          <a:srgbClr val="047DE7"/>
        </a:accent6>
        <a:hlink>
          <a:srgbClr val="007565"/>
        </a:hlink>
        <a:folHlink>
          <a:srgbClr val="003E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8EDE9"/>
        </a:lt1>
        <a:dk2>
          <a:srgbClr val="000000"/>
        </a:dk2>
        <a:lt2>
          <a:srgbClr val="B2B2B2"/>
        </a:lt2>
        <a:accent1>
          <a:srgbClr val="05FFD9"/>
        </a:accent1>
        <a:accent2>
          <a:srgbClr val="FF8505"/>
        </a:accent2>
        <a:accent3>
          <a:srgbClr val="E0F4F2"/>
        </a:accent3>
        <a:accent4>
          <a:srgbClr val="000000"/>
        </a:accent4>
        <a:accent5>
          <a:srgbClr val="AAFFE9"/>
        </a:accent5>
        <a:accent6>
          <a:srgbClr val="E77804"/>
        </a:accent6>
        <a:hlink>
          <a:srgbClr val="750029"/>
        </a:hlink>
        <a:folHlink>
          <a:srgbClr val="0075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8EDE9"/>
        </a:lt1>
        <a:dk2>
          <a:srgbClr val="000000"/>
        </a:dk2>
        <a:lt2>
          <a:srgbClr val="B2B2B2"/>
        </a:lt2>
        <a:accent1>
          <a:srgbClr val="FFF005"/>
        </a:accent1>
        <a:accent2>
          <a:srgbClr val="FF4C05"/>
        </a:accent2>
        <a:accent3>
          <a:srgbClr val="E0F4F2"/>
        </a:accent3>
        <a:accent4>
          <a:srgbClr val="000000"/>
        </a:accent4>
        <a:accent5>
          <a:srgbClr val="FFF6AA"/>
        </a:accent5>
        <a:accent6>
          <a:srgbClr val="E74404"/>
        </a:accent6>
        <a:hlink>
          <a:srgbClr val="270075"/>
        </a:hlink>
        <a:folHlink>
          <a:srgbClr val="006B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FFDE"/>
        </a:accent1>
        <a:accent2>
          <a:srgbClr val="7BD4CA"/>
        </a:accent2>
        <a:accent3>
          <a:srgbClr val="FFFFFF"/>
        </a:accent3>
        <a:accent4>
          <a:srgbClr val="000000"/>
        </a:accent4>
        <a:accent5>
          <a:srgbClr val="AAFFEC"/>
        </a:accent5>
        <a:accent6>
          <a:srgbClr val="6FC0B7"/>
        </a:accent6>
        <a:hlink>
          <a:srgbClr val="007568"/>
        </a:hlink>
        <a:folHlink>
          <a:srgbClr val="0952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0FF05"/>
        </a:accent1>
        <a:accent2>
          <a:srgbClr val="058BFF"/>
        </a:accent2>
        <a:accent3>
          <a:srgbClr val="FFFFFF"/>
        </a:accent3>
        <a:accent4>
          <a:srgbClr val="000000"/>
        </a:accent4>
        <a:accent5>
          <a:srgbClr val="D4FFAA"/>
        </a:accent5>
        <a:accent6>
          <a:srgbClr val="047DE7"/>
        </a:accent6>
        <a:hlink>
          <a:srgbClr val="007565"/>
        </a:hlink>
        <a:folHlink>
          <a:srgbClr val="003E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FFD9"/>
        </a:accent1>
        <a:accent2>
          <a:srgbClr val="FF8505"/>
        </a:accent2>
        <a:accent3>
          <a:srgbClr val="FFFFFF"/>
        </a:accent3>
        <a:accent4>
          <a:srgbClr val="000000"/>
        </a:accent4>
        <a:accent5>
          <a:srgbClr val="AAFFE9"/>
        </a:accent5>
        <a:accent6>
          <a:srgbClr val="E77804"/>
        </a:accent6>
        <a:hlink>
          <a:srgbClr val="750029"/>
        </a:hlink>
        <a:folHlink>
          <a:srgbClr val="0075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005"/>
        </a:accent1>
        <a:accent2>
          <a:srgbClr val="FF4C05"/>
        </a:accent2>
        <a:accent3>
          <a:srgbClr val="FFFFFF"/>
        </a:accent3>
        <a:accent4>
          <a:srgbClr val="000000"/>
        </a:accent4>
        <a:accent5>
          <a:srgbClr val="FFF6AA"/>
        </a:accent5>
        <a:accent6>
          <a:srgbClr val="E74404"/>
        </a:accent6>
        <a:hlink>
          <a:srgbClr val="270075"/>
        </a:hlink>
        <a:folHlink>
          <a:srgbClr val="006B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ristmas-ppt-template-010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45ACDF"/>
      </a:accent2>
      <a:accent3>
        <a:srgbClr val="FFFFFF"/>
      </a:accent3>
      <a:accent4>
        <a:srgbClr val="000000"/>
      </a:accent4>
      <a:accent5>
        <a:srgbClr val="ADB8CA"/>
      </a:accent5>
      <a:accent6>
        <a:srgbClr val="3E9BCA"/>
      </a:accent6>
      <a:hlink>
        <a:srgbClr val="0099CC"/>
      </a:hlink>
      <a:folHlink>
        <a:srgbClr val="66CCFF"/>
      </a:folHlink>
    </a:clrScheme>
    <a:fontScheme name="nordridesign.com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96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DC9FF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2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0nsp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0nsp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0nsp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0nsp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1127</Words>
  <Application>Microsoft Office PowerPoint</Application>
  <PresentationFormat>On-screen Show (4:3)</PresentationFormat>
  <Paragraphs>114</Paragraphs>
  <Slides>68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Office Theme</vt:lpstr>
      <vt:lpstr>1_Office Theme</vt:lpstr>
      <vt:lpstr>Panda</vt:lpstr>
      <vt:lpstr>christmas-ppt-template-010</vt:lpstr>
      <vt:lpstr>blank2</vt:lpstr>
      <vt:lpstr>0nsp</vt:lpstr>
      <vt:lpstr>1_0nsp</vt:lpstr>
      <vt:lpstr>2_0nsp</vt:lpstr>
      <vt:lpstr>3_0nsp</vt:lpstr>
      <vt:lpstr>4_0nsp</vt:lpstr>
      <vt:lpstr>5_0nsp</vt:lpstr>
      <vt:lpstr>Slide 1</vt:lpstr>
      <vt:lpstr>Slide 2</vt:lpstr>
      <vt:lpstr>Slide 3</vt:lpstr>
      <vt:lpstr>Slide 4</vt:lpstr>
      <vt:lpstr>Slide 5</vt:lpstr>
      <vt:lpstr>Slide 6</vt:lpstr>
      <vt:lpstr>主耶稣 在世上最后四十天</vt:lpstr>
      <vt:lpstr>徒1:3-9  他受害之后、用许多的凭据、将自己活活的显给使徒看、 四十天之久向他们显现、 讲说神国的事。</vt:lpstr>
      <vt:lpstr>耶稣和他们聚集的时候、嘱咐他们说、不要离开耶路撒冷、要等候父所应许的、就是你们听见我说过的。约翰是用水施洗．但不多几日、你们要受圣灵的洗。</vt:lpstr>
      <vt:lpstr>7 耶稣对他们说、8 但圣灵降临在你们身上、 你们就必得著能力． 并要在耶路撒冷、犹太全地、和撒玛利亚、直到地极、 作我的见證。</vt:lpstr>
      <vt:lpstr>说了这话、他们正看的时候、他就被取上升、 有一朵云彩把他接去、 便看不见他了。</vt:lpstr>
      <vt:lpstr>按照徒1:8， 在徒一章的时候， 他们尚未得著能力。</vt:lpstr>
      <vt:lpstr>NB「能力」， 即便能够成事，作主的见證，参亚4:6 万军之耶和华说、不是倚靠势力power、 不是倚靠才能might、 乃是倚靠我的灵、方能成事。</vt:lpstr>
      <vt:lpstr>受圣灵的洗</vt:lpstr>
      <vt:lpstr>约14:12, 16-17 我实实在在的告诉你们、 我所作的事、 信我的人也要作． 并且要作比这更大的事．</vt:lpstr>
      <vt:lpstr>因为我往父那里去。16我要求父、父就另外赐给你们一位保惠师、叫他永远与你们同在、就是真理的圣灵、…你们却认识他．因他常与你们同在、也要在你们里面。</vt:lpstr>
      <vt:lpstr>约20:21-22 耶稣又对他们说、愿你们平安．父怎样差遣了我、我也照样差遣你们。说了这话、就向他们吹一口气、说、你们受圣灵。</vt:lpstr>
      <vt:lpstr>徒二章， 真有莫大的改變。 聖靈降臨…</vt:lpstr>
      <vt:lpstr>徒2:14 彼得和十一个使徒、站起、高声说、…</vt:lpstr>
      <vt:lpstr> 38-41 彼得说、你们各人要悔改、奉耶稣基督的名受洗、叫你们的罪得赦、就必领受所赐的圣灵．因为这应许是给你们、和你们的儿女、并一切在远方的人、就是主我们神所召来的。</vt:lpstr>
      <vt:lpstr>彼得还用许多话作见證、 劝勉他们说、 你们当救自己 脱离这弯曲的世代。</vt:lpstr>
      <vt:lpstr>於是领受他话的人、 就受了洗． 那一天、 门徒约添了三千人．</vt:lpstr>
      <vt:lpstr>彼得在徒十一章解释，徒二章就是 在他们信主耶稣基督的时候， 受圣灵的洗。</vt:lpstr>
      <vt:lpstr>11:15-17  我一开讲、圣灵便降在他们身上、正像当初降在我们身上一样。我就想起主的话说、约翰是用水施洗、但你们要受圣灵的洗。神既然给他们恩赐、像在我们信主耶稣基督的时候给了我们一样、…。</vt:lpstr>
      <vt:lpstr>圣灵充满</vt:lpstr>
      <vt:lpstr>徒2:4  他们就都被圣灵充满。 NB 徒4:8  那时、彼得被圣灵充满、 徒4:31  祷告完了、聚会的地方震动．他们就都被圣灵充满、放胆讲论神的道。</vt:lpstr>
      <vt:lpstr>受圣灵的洗就是我们信主成为神的儿女的时候，圣灵来临叫我们重生；圣灵充满是一个状态。也可以是在不同时候重複发生的经历。</vt:lpstr>
      <vt:lpstr>作比这更大的事</vt:lpstr>
      <vt:lpstr>约14:12 我所作的事、 信我的人也要作． 并且要作比这更大的事．</vt:lpstr>
      <vt:lpstr>徒1:8 但圣灵降临在你们身上、 你们就必得著能力． 并要在耶路撒冷、犹太全地、和撒玛利亚、直到地极、作我的见證。</vt:lpstr>
      <vt:lpstr>徒二章</vt:lpstr>
      <vt:lpstr>徒3:1-8 申初祷告的时候、彼得、约翰、上圣殿去。有一个人、生来是瘸腿的、天天被人抬来、放在殿的一个门口、那门名叫美门、要求进殿的人賙济。</vt:lpstr>
      <vt:lpstr>他看见彼得约翰将要进殿、就求他们賙济。彼得约翰定睛看他．彼得说、你看我们。那人就留意看他们、指望得著什么。彼得说、金银我都没有、只把我所有的给你、我奉拿撒勒人耶稣基督的名、叫你起来行走。</vt:lpstr>
      <vt:lpstr>於是拉著他的右手、扶他起来、他的脚和踝子骨、立刻健壮了． 就跳起来、站著、又行走． 同他们进了殿、走著、跳著、讚美神。</vt:lpstr>
      <vt:lpstr>徒4:5-10 第二天、官府、长老、和文士在耶路撒冷聚会．又有大祭司亚那、和该亚法、约翰、亚力山大、并大祭司的亲族都在那里。叫使徒站在当中、就问他们说、你们用什么能力、奉谁的名、作这事呢。</vt:lpstr>
      <vt:lpstr>那时、彼得被圣灵充满、对他们说、…你们众人、和以色列百姓、都当知道、站在你们面前的这人得痊愈、是因你们所钉十字架、神叫他从死里复活的、拿撒勒人耶稣基督的名。…</vt:lpstr>
      <vt:lpstr>徒5:14-16 信而归主的人、越发增添、连男带女很多。甚至有人将病人抬到街上、放在床上、或褥子上、指望彼得过来的时候、或者得他的影儿照在什么人身上。</vt:lpstr>
      <vt:lpstr>还有许多人、带著病人、 和被污鬼缠磨的、 从耶路撒冷四围的城邑来、全都得了医治。</vt:lpstr>
      <vt:lpstr>徒8:4-17 那些分散的人、往各处去传道。腓利下撒玛利亚城去、宣讲基督。12及至他们信了腓利所传神国的福音、和耶稣基督的名、连男带女就受了洗。</vt:lpstr>
      <vt:lpstr>使徒在耶路撒冷、听见撒玛利亚人领受了神的道、就打发彼得约翰往他们那里去。两个人到了、就为他们祷告、要叫他们受圣灵．</vt:lpstr>
      <vt:lpstr>徒9:31-41 那时犹太、加利利、撒玛利亚、各处的教会都得平安、被建立．凡事敬畏主、蒙圣灵的安慰、人数就增多了</vt:lpstr>
      <vt:lpstr>彼得周流四方的时候、也到了居住吕大的圣徒那里。遇见一个人、名叫以尼雅、得了瘫痪、在褥子上躺卧八年。</vt:lpstr>
      <vt:lpstr>彼得对他说、以尼雅、耶稣基督医好你了．起来、收拾你的褥子．他就立刻起来了。凡住吕大和沙崙的人、 都看见了他、就归服主。</vt:lpstr>
      <vt:lpstr>36在约帕有一个女徒、名叫大比大、繙希利尼话、就是多加．〔多加就是羚羊的意思〕他广行善事、多施賙济。当时、他患病而死．有人把他洗了、停在楼上。</vt:lpstr>
      <vt:lpstr>吕大原与约帕相近．门徒听见彼得在那里、就打发两个人去见他、央求他说、快到我们那里去、不要耽延。彼得就起身和他们同去。</vt:lpstr>
      <vt:lpstr>到了、便有人领他上楼．众寡妇都站在彼得旁边哭、拿多加与他们同在时、所做的里衣外衣给他看。彼得叫他们都出去、就跪下祷告、转身对著死人说、大比大、起来、他就睁开眼睛、见了彼得、便坐起来。</vt:lpstr>
      <vt:lpstr>彼得伸手扶他起来、叫众圣徒和寡妇进去、把多加活活的交给他们。聖徒和寡婦進去、把多加活活的交給他們。</vt:lpstr>
      <vt:lpstr>约14:12 我所作的事、 信我的人也要作． 并且要作比这更大的事．</vt:lpstr>
      <vt:lpstr>徒1:8 但圣灵降临在你们身上、 你们就必得著能力． 并要在耶路撒冷、犹太全地、和撒玛利亚、直到地极、 作我的见證。</vt:lpstr>
      <vt:lpstr>保罗 罗15:17-18  …只题他藉我言语作为、 用神蹟奇事的能力、 并圣灵的能力、 使外邦人顺服．</vt:lpstr>
      <vt:lpstr>启1:8  主神说、 我是阿拉法、我是俄梅戛、〔阿拉法俄梅戛 乃希腊字母首末二字〕 是昔在今在以後永在的全能者。</vt:lpstr>
      <vt:lpstr>历代… 今天…  好些有名 和无名的传道者 都是平凡而非凡的人  </vt:lpstr>
      <vt:lpstr>历代… 今天…  罗15:17-18  …只题他藉我 言语作为、 用神蹟奇事的能力、 并圣灵的能力、 使外邦人顺服．</vt:lpstr>
      <vt:lpstr>历代… 今天…  罗15:17-18  …只题他藉我 言语作为、 用神蹟奇事的能力、 并圣灵的能力、 使外邦人顺服．</vt:lpstr>
      <vt:lpstr>历代… 今天…  罗15:17-18  …只题他藉我 言语作为、 用神蹟奇事的能力、 并圣灵的能力、 使外邦人顺服．</vt:lpstr>
      <vt:lpstr>是我， 不要怕, 只要信。</vt:lpstr>
      <vt:lpstr>彼前5:7-9  你们要将一切的忧虑卸给神、因为他顾念你们。务要谨守、儆醒．因为你们的仇敌魔鬼、如同吼叫的狮子、遍地游行、寻找可吞喫的人．</vt:lpstr>
      <vt:lpstr>你们要用坚固的信心抵挡他、因为知道你们在世上的众弟兄、也是经历这样的苦难。</vt:lpstr>
      <vt:lpstr>来12:1-2  我们既有这许多的见證人、如同云彩围著我们、就当放下各样的重担、脱去容易缠累我们的罪、 存心忍耐、奔那摆在我们前头的路程、仰望为我们信心创始成终的耶稣．</vt:lpstr>
      <vt:lpstr>主在罗马帝国…  主在中华…</vt:lpstr>
      <vt:lpstr>来跟从我、 我要叫你们 得人如得鱼一样。</vt:lpstr>
      <vt:lpstr>頌主新歌552</vt:lpstr>
      <vt:lpstr>1. 生命灵气吹透我身心 使有能力复兴教会 生命灵气使我们更新 使教会与时代相配</vt:lpstr>
      <vt:lpstr>2. 真神灵气来粉碎自我 直到谦卑主前承认 在袮温柔中重新造我 复兴我灵作主器皿</vt:lpstr>
      <vt:lpstr>3. 求爱的灵气吹进我心 为我重新创造心灵 基督之爱使群心激奋 到处教会皆得复兴</vt:lpstr>
      <vt:lpstr>4. 基督之心为我们破碎 使我们得能力安息 忧伤痛悔心必得安慰 教会等候蒙恩充溢</vt:lpstr>
      <vt:lpstr>5. 求主复兴我加我热心 庄稼已熟等待收成 全地都等候求赐热忱 将福音光传遍四境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ekcwei</cp:lastModifiedBy>
  <cp:revision>6</cp:revision>
  <dcterms:created xsi:type="dcterms:W3CDTF">2015-03-28T22:09:55Z</dcterms:created>
  <dcterms:modified xsi:type="dcterms:W3CDTF">2015-03-29T12:33:53Z</dcterms:modified>
</cp:coreProperties>
</file>