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38"/>
  </p:notesMasterIdLst>
  <p:handoutMasterIdLst>
    <p:handoutMasterId r:id="rId39"/>
  </p:handout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6" r:id="rId16"/>
    <p:sldId id="274" r:id="rId17"/>
    <p:sldId id="275" r:id="rId18"/>
    <p:sldId id="277" r:id="rId19"/>
    <p:sldId id="278" r:id="rId20"/>
    <p:sldId id="281" r:id="rId21"/>
    <p:sldId id="279" r:id="rId22"/>
    <p:sldId id="280" r:id="rId23"/>
    <p:sldId id="273" r:id="rId24"/>
    <p:sldId id="283" r:id="rId25"/>
    <p:sldId id="282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</p:sldIdLst>
  <p:sldSz cx="9144000" cy="6858000" type="screen4x3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Perpetua" pitchFamily="18" charset="0"/>
      <p:regular r:id="rId44"/>
      <p:bold r:id="rId45"/>
      <p:italic r:id="rId46"/>
      <p:boldItalic r:id="rId47"/>
    </p:embeddedFont>
    <p:embeddedFont>
      <p:font typeface="SimHei" pitchFamily="49" charset="-122"/>
      <p:regular r:id="rId48"/>
    </p:embeddedFont>
    <p:embeddedFont>
      <p:font typeface="Segoe UI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0" autoAdjust="0"/>
  </p:normalViewPr>
  <p:slideViewPr>
    <p:cSldViewPr>
      <p:cViewPr varScale="1">
        <p:scale>
          <a:sx n="48" d="100"/>
          <a:sy n="48" d="100"/>
        </p:scale>
        <p:origin x="-4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7/15/2013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牧者（结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34:11-16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40:11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；诗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23:1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；来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13:20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；彼前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2:25,5:4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是首先末后的（赛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44:6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48:12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；启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1:11, 17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2:8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22:13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盾牌（创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15:1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，申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33:29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）刀剑（诗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3:3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28:7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115:9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119:114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高台（诗</a:t>
            </a:r>
            <a:r>
              <a:rPr lang="en-US" altLang="zh-CN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62:2,6</a:t>
            </a:r>
            <a:r>
              <a:rPr lang="zh-CN" altLang="en-US" sz="1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  <a:endParaRPr lang="en-US" altLang="zh-CN" sz="1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esentermedia.com/mspp.html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救恩、圣灵、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教会、主再来。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耶和华</a:t>
            </a:r>
            <a:r>
              <a:rPr lang="en-GB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Yahweh (Jehovah)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昔在永在（昔是永是）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Verb to be –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4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everpresent</a:t>
            </a:r>
            <a:r>
              <a:rPr lang="en-GB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God </a:t>
            </a: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超越时空的神，每时刻都同时是祂的现在</a:t>
            </a:r>
            <a:r>
              <a:rPr lang="en-GB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now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TW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8:58 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Before Abraham was [born]   I am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主</a:t>
            </a:r>
            <a:r>
              <a:rPr lang="en-GB" altLang="zh-TW" sz="44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Adonai</a:t>
            </a:r>
            <a:endParaRPr lang="en-GB" altLang="zh-TW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TW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Abba </a:t>
            </a: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阿爸、父</a:t>
            </a:r>
            <a:r>
              <a:rPr lang="en-US" altLang="zh-TW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我们在天上的父</a:t>
            </a:r>
            <a:r>
              <a:rPr lang="en-US" altLang="zh-TW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罗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8:15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你们所受的不是奴仆的心、仍旧害怕．所受的乃是儿子心、因此我们呼叫阿爸、父。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TW" altLang="en-US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中文：神、上帝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16632"/>
            <a:ext cx="8640960" cy="6192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盘石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–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表示其稳固之意（申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32:4,15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审判主（创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18:25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；诗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50,7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君王（诗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10:16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24:7-10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44:4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牧者（结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34:11-16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40:11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是首先末后的（赛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44:6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48:12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盾牌（创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15:1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，申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33:29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刀剑（诗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3:3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28:7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115:9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高台（诗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62:2,6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44624"/>
            <a:ext cx="8640960" cy="6336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  神的存在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詩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53:1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愚頑人心裡說、沒有神。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羅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1:19-20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神的事情、人所能知道的、原顯明在人心裡．因為　神已經給他們顯明。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20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自從造天地以來、神的永能和神性是明明可知的、雖是眼不能見、但藉著所造之物、就可以曉得、叫人無可推諉．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44624"/>
            <a:ext cx="8640960" cy="6336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  神的存在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亚奎那</a:t>
            </a:r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GB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Thomas Aquinas 1221 – 1274 </a:t>
            </a:r>
            <a:endParaRPr lang="en-GB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本体论论证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Ontological Argument) (ONTOS: being)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第一因论证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First cause Argument) </a:t>
            </a:r>
            <a:r>
              <a:rPr lang="zh-CN" altLang="en-GB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宇宙论论证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Cosmological Argument)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设计论证（或目的论证）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Teleological Argument)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道德论证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Moral Argument)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特土良</a:t>
            </a:r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Tertullian(160─220)</a:t>
            </a: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用这名词的代表圣经真理</a:t>
            </a:r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只有一位独一真神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B. 1.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圣父是神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  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圣子是神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  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3.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圣灵是神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C.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父、子、灵虽是同等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equal,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却不是完全相同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identical, </a:t>
            </a: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换而言之</a:t>
            </a:r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父子灵不是同一位格、不同时候出现的「化身」。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1:26-27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神说、我们要照着我们的形像、按着我们的样式造人、使他们管理海里的鱼、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…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神就照着自己的形像造人、乃是照着他的形像造男造女。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太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28:19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所以你们要去、使万民作我的门徒、奉父子圣灵的名［单数］、给他们施洗．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多处的经文亦把父子灵并提而论。单是以弗所书中已有好几处的例子。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只有一位独一真神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B. 1.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圣父是神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圣子是神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以赛亚书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9: 6─ 7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「奇妙、策士、全能的神、永在的父、和平的君」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3.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圣灵是神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林前</a:t>
            </a:r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12:11</a:t>
            </a: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这一切都是这位圣灵所运行、随己意分给各人的。 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徒</a:t>
            </a:r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5:3 </a:t>
            </a: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彼得说、亚拿尼亚为甚么撒但充满了你的心、叫你欺哄圣灵、把田地的价银私自留下几分呢．</a:t>
            </a:r>
            <a:r>
              <a:rPr lang="en-US" altLang="zh-CN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 </a:t>
            </a: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田地还没有卖、不是你自己的么．既卖了、价银不是你作主么．你怎么心里起这意念呢．你不是欺哄人、是欺哄神了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5446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书本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九龙城浸信会成长班课本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系统神学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世界华文圣经学院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基督徒须知 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巴刻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字里藏珍 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巴刻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C.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父子灵同等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却不是完全相同</a:t>
            </a: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36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路加福音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3:21─22 -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耶稣圣子受洗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天上圣父宣称「你是我的爱子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....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」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而圣灵即从天降在圣子耶稣身上。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约翰福音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14:26 -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圣子祷告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圣父差遣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圣灵其后降临同住。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使徒行传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2:33 -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圣子升到圣父的右边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圣父在宝座上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子从父那里接受了圣灵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再赐给教会。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-27384"/>
            <a:ext cx="8640960" cy="626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三位一体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三位一体是关于神的本位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是属于超乎时空永恒领域的真理。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神是无可比拟的。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最简单的方法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,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就是领受圣经从不同角度表达的形容。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我们更不要用只能应用在能够点算的东西的「算术性逻辑」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(arithmetic logic)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。在微积分性逻辑中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: ∞ + ∞ + ∞ = ∞ 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而不是等于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3∞)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。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创造主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创造论（天使）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眷顾主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sustainer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苦难、天灾人祸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救赎主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审判主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神的性情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属性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认识真理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张郁岚博士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到底有没有神？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3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http://www.jiduzhijia.com/book/rszl/Truth/index.html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圣经是神默示的吗？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3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http://www.jiduzhijia.com/book/rszl/Bible/index.html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36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耶稣是神的儿子吗？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32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http://www.jiduzhijia.com/book/rszl/Jesus/index.html</a:t>
            </a:r>
            <a:endParaRPr lang="zh-CN" altLang="en-US" sz="32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新旧约圣经的集成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启示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圣经的默示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圣经的无误性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解释圣经的基本原则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新旧约圣经的集成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旧约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除了以斯拉记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4:8-6:18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；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7:11-26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，但以理书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2:4-7:28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）等一部份，是用亚兰文字写的以外，其余都是希伯来文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251520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</a:t>
            </a: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旧约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犹太史家约瑟弗</a:t>
            </a:r>
            <a:r>
              <a:rPr lang="en-US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Flavis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Josephus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（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A.D.37-100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），认为正典与亚达薛西王时，已经集成了（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B.C.465-425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，与以斯拉同时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2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七十士译本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（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The Septuagint B.C.285)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16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死海古卷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新约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新约</a:t>
            </a:r>
            <a:r>
              <a:rPr lang="en-US" altLang="zh-TW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27</a:t>
            </a: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卷正典圣经，约在主后二世纪，已被普遍承认和引用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亚他那修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Athanasius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A.D.300-373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公承新约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27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卷为正典圣经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主后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397-419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迦太基教会会议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The Council of Carthage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始正式公认使用行之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66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卷新旧约圣经全书。</a:t>
            </a:r>
            <a:endParaRPr lang="zh-CN" altLang="en-US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新旧约圣经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次經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Apocrypha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启示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普通启示</a:t>
            </a:r>
            <a:r>
              <a:rPr lang="en-US" altLang="zh-CN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General Revelation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TW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特别启示 </a:t>
            </a:r>
            <a:r>
              <a:rPr lang="en-US" altLang="zh-CN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Special Revelation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神学研究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有关神的学说（道理／真理）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防备新派神学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人对神的探索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基要派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/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福音派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以圣经为神的启示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1.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释经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2.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归纳圣经的教训（圣经神学）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3.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专题排列圣经的教训（系统神学）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4.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历代对这些教训的讨论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历史神学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圣经的默示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提后</a:t>
            </a:r>
            <a:r>
              <a:rPr lang="en-US" altLang="zh-CN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3:16-17 </a:t>
            </a: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圣经都是神所默示的（</a:t>
            </a:r>
            <a:r>
              <a:rPr lang="en-US" altLang="zh-CN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God breathes)</a:t>
            </a: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、于教训、督责、使人归正、教导人学义、都是有益的． 叫属神的人得以完全、豫备行各样的善事。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16632"/>
            <a:ext cx="8640960" cy="5976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 </a:t>
            </a:r>
            <a:endParaRPr lang="en-US" altLang="zh-CN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圣经的无误性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完全真确（</a:t>
            </a:r>
            <a:r>
              <a:rPr lang="en-GB" altLang="zh-CN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infallibility</a:t>
            </a:r>
            <a:r>
              <a:rPr lang="zh-CN" altLang="en-GB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en-GB" altLang="zh-CN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v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圣经无误（</a:t>
            </a:r>
            <a:r>
              <a:rPr lang="en-GB" altLang="zh-CN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inerrancy</a:t>
            </a:r>
            <a:r>
              <a:rPr lang="zh-CN" altLang="en-GB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）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原授圣经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（比对：原文圣经（古抄卷）</a:t>
            </a:r>
            <a:endParaRPr lang="zh-CN" altLang="en-US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  在教义上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  在关于救恩的教义上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  在内容上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  绝对无误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解释圣经的基本原则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正统与异端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专家？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教会传统？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特别启示？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顺其自然，按着文学分析的规则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历史文法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‑historical-grammatical)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</a:t>
            </a: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解释圣经的基本原则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历史文法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‑historical-grammatical)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彼后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1:20-21 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第一要紧的、该知道经上所有的豫言、没有可随私意解说的． 因为豫言从来没有出于人意的、乃是人被圣灵感动说出　神的话来。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圣经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 </a:t>
            </a:r>
            <a:r>
              <a:rPr lang="zh-CN" altLang="en-US" sz="48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解释圣经的基本原则</a:t>
            </a:r>
            <a:endParaRPr lang="en-US" altLang="zh-CN" sz="48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历史文法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‑historical-grammatical)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彼后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3:15-16…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就如我们所亲爱的兄弟保罗、照着所赐给他的智慧、写了信给你们． 他一切的信上、也都是讲论这些事．信中有些难明白的、那无学问不坚固的人强解、如强解别的经书一样、就自取沉沦。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77000" y="6392405"/>
            <a:ext cx="23622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47500" lnSpcReduction="20000"/>
          </a:bodyPr>
          <a:lstStyle/>
          <a:p>
            <a:pPr>
              <a:spcBef>
                <a:spcPct val="0"/>
              </a:spcBef>
            </a:pPr>
            <a:r>
              <a:rPr lang="en-US" sz="2400" dirty="0"/>
              <a:t>By </a:t>
            </a:r>
            <a:r>
              <a:rPr lang="en-US" sz="2400" b="1" dirty="0">
                <a:hlinkClick r:id="rId2"/>
              </a:rPr>
              <a:t>PresenterMedia.com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19600" y="620689"/>
            <a:ext cx="7772400" cy="3816424"/>
          </a:xfrm>
        </p:spPr>
        <p:txBody>
          <a:bodyPr/>
          <a:lstStyle/>
          <a:p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研习班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(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韦牧师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:</a:t>
            </a: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四讲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>)</a:t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zh-CN" altLang="en-US" sz="4400" b="0" dirty="0" smtClean="0">
                <a:latin typeface="Arial" pitchFamily="34" charset="0"/>
                <a:ea typeface="SimHei" pitchFamily="49" charset="-122"/>
              </a:rPr>
              <a:t>基督教基本信仰</a:t>
            </a:r>
            <a:r>
              <a:rPr lang="en-GB" sz="44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GB" sz="44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1.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真神、圣经、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2.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人论、耶稣基督、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3.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救恩、圣灵、</a:t>
            </a: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/>
            </a:r>
            <a:br>
              <a:rPr lang="en-US" altLang="zh-CN" sz="4000" b="0" dirty="0" smtClean="0">
                <a:latin typeface="Arial" pitchFamily="34" charset="0"/>
                <a:ea typeface="SimHei" pitchFamily="49" charset="-122"/>
              </a:rPr>
            </a:br>
            <a:r>
              <a:rPr lang="en-US" altLang="zh-CN" sz="4000" b="0" dirty="0" smtClean="0">
                <a:latin typeface="Arial" pitchFamily="34" charset="0"/>
                <a:ea typeface="SimHei" pitchFamily="49" charset="-122"/>
              </a:rPr>
              <a:t>4.</a:t>
            </a:r>
            <a:r>
              <a:rPr lang="zh-CN" altLang="en-US" sz="4000" b="0" dirty="0" smtClean="0">
                <a:latin typeface="Arial" pitchFamily="34" charset="0"/>
                <a:ea typeface="SimHei" pitchFamily="49" charset="-122"/>
              </a:rPr>
              <a:t> 教会、主再来。</a:t>
            </a:r>
            <a:endParaRPr lang="en-GB" sz="4400" b="0" dirty="0">
              <a:latin typeface="Arial" pitchFamily="34" charset="0"/>
              <a:ea typeface="SimHei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书本：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神论（曾立华）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认识神（巴刻）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神论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神的存在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三位一体</a:t>
            </a:r>
          </a:p>
          <a:p>
            <a:pPr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创造主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创造论（天使）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眷顾主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sustainer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苦难、天灾人祸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救赎主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审判主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神的性情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属性</a:t>
            </a:r>
            <a:r>
              <a:rPr lang="en-US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神是</a:t>
            </a: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个灵</a:t>
            </a:r>
            <a:r>
              <a:rPr lang="en-US" altLang="zh-TW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(</a:t>
            </a: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约</a:t>
            </a:r>
            <a:r>
              <a:rPr lang="en-US" altLang="zh-TW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4:24)</a:t>
            </a: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，</a:t>
            </a:r>
            <a:endParaRPr lang="en-US" altLang="zh-TW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但祂也是有位格的</a:t>
            </a:r>
            <a:r>
              <a:rPr lang="en-GB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personal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en-GB" altLang="zh-CN" sz="44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Eloihim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</a:t>
            </a:r>
            <a:endParaRPr lang="en-GB" altLang="zh-CN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1:1 </a:t>
            </a:r>
            <a:r>
              <a:rPr lang="zh-CN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起初神创造天地。</a:t>
            </a:r>
            <a:endParaRPr lang="en-US" altLang="zh-CN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GB" altLang="zh-CN" sz="44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16632"/>
            <a:ext cx="8640960" cy="6192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由伊罗亚 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eloha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组成的复合字。如</a:t>
            </a:r>
            <a:endParaRPr lang="en-US" altLang="zh-TW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伊勒伊罗安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 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Elyon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最高的神。</a:t>
            </a:r>
            <a:endParaRPr lang="en-US" altLang="zh-TW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伊勒沙代 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 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Shaddai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全能的神；</a:t>
            </a:r>
            <a:endParaRPr lang="en-US" altLang="zh-TW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伊勒罗伊 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 Ro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看顾人的神 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GB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16: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13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伊勒伯特利 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 Bethel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伯特利之神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35:7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伊勒俄南 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 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Olam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永生神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创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21:33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伊勒比利土 </a:t>
            </a:r>
            <a:r>
              <a:rPr lang="en-GB" altLang="zh-CN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El </a:t>
            </a:r>
            <a:r>
              <a:rPr lang="en-GB" altLang="zh-CN" sz="4000" dirty="0" err="1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Berith</a:t>
            </a:r>
            <a:r>
              <a:rPr lang="zh-CN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立约的神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-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士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9:46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 和合本译作「巴力比利土」</a:t>
            </a:r>
            <a:endParaRPr lang="en-US" altLang="zh-CN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 txBox="1">
            <a:spLocks/>
          </p:cNvSpPr>
          <p:nvPr/>
        </p:nvSpPr>
        <p:spPr>
          <a:xfrm>
            <a:off x="179512" y="188640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CN" alt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SimHei" pitchFamily="49" charset="-122"/>
                <a:cs typeface="Segoe UI" pitchFamily="34" charset="0"/>
              </a:rPr>
              <a:t>神的本位（名称）</a:t>
            </a:r>
            <a:endParaRPr lang="zh-CN" altLang="en-US" sz="40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耶和华</a:t>
            </a:r>
            <a:r>
              <a:rPr lang="en-GB" altLang="zh-CN" sz="44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Yahweh (Jehovah)</a:t>
            </a:r>
          </a:p>
          <a:p>
            <a:pPr lvl="0">
              <a:spcBef>
                <a:spcPct val="0"/>
              </a:spcBef>
              <a:buClr>
                <a:schemeClr val="accent3">
                  <a:lumMod val="50000"/>
                </a:schemeClr>
              </a:buClr>
            </a:pP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出</a:t>
            </a:r>
            <a:r>
              <a:rPr lang="en-US" altLang="zh-TW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3:15</a:t>
            </a:r>
            <a:r>
              <a:rPr lang="zh-TW" altLang="en-US" sz="4000" dirty="0" smtClean="0">
                <a:solidFill>
                  <a:schemeClr val="bg1"/>
                </a:solidFill>
                <a:latin typeface="Arial" pitchFamily="34" charset="0"/>
                <a:ea typeface="SimHei" pitchFamily="49" charset="-122"/>
                <a:cs typeface="Segoe UI" pitchFamily="34" charset="0"/>
              </a:rPr>
              <a:t>神又对摩西说、你要对以色列人这样说、耶和华你们祖宗的神、就是亚伯拉罕的神、以撒的神、雅各的、打发我到你们这里来．耶和华是我的名、直到永远、这也是我的纪念、直到万代。 </a:t>
            </a:r>
            <a:endParaRPr lang="en-US" altLang="zh-CN" sz="3600" dirty="0" smtClean="0">
              <a:solidFill>
                <a:schemeClr val="bg1"/>
              </a:solidFill>
              <a:latin typeface="Arial" pitchFamily="34" charset="0"/>
              <a:ea typeface="SimHei" pitchFamily="49" charset="-122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alkboard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</Template>
  <TotalTime>493</TotalTime>
  <Words>1805</Words>
  <Application>Microsoft Office PowerPoint</Application>
  <PresentationFormat>On-screen Show (4:3)</PresentationFormat>
  <Paragraphs>187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Perpetua</vt:lpstr>
      <vt:lpstr>SimHei</vt:lpstr>
      <vt:lpstr>Segoe UI</vt:lpstr>
      <vt:lpstr>chalkboard</vt:lpstr>
      <vt:lpstr>研习班(韦牧师:四讲) 基督教基本信仰 1. 真神、圣经、 2. 人论、耶稣基督、 3. 救恩、圣灵、 4. 教会、主再来。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研习班(韦牧师:四讲) 基督教基本信仰 1. 真神、圣经、 2. 人论、耶稣基督、 3. 救恩、圣灵、 4. 教会、主再来。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研习班(韦牧师:四讲) 基督教基本信仰 1. 真神、圣经、 2. 人论、耶稣基督、 3. 救恩、圣灵、 4. 教会、主再来。</dc:title>
  <dc:creator>ekcwei</dc:creator>
  <cp:lastModifiedBy>ekcwei</cp:lastModifiedBy>
  <cp:revision>5</cp:revision>
  <dcterms:created xsi:type="dcterms:W3CDTF">2013-07-14T00:27:03Z</dcterms:created>
  <dcterms:modified xsi:type="dcterms:W3CDTF">2013-07-15T11:10:51Z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